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0" r:id="rId1"/>
    <p:sldMasterId id="2147483702" r:id="rId2"/>
  </p:sldMasterIdLst>
  <p:notesMasterIdLst>
    <p:notesMasterId r:id="rId53"/>
  </p:notesMasterIdLst>
  <p:handoutMasterIdLst>
    <p:handoutMasterId r:id="rId54"/>
  </p:handoutMasterIdLst>
  <p:sldIdLst>
    <p:sldId id="294" r:id="rId3"/>
    <p:sldId id="295" r:id="rId4"/>
    <p:sldId id="394" r:id="rId5"/>
    <p:sldId id="395" r:id="rId6"/>
    <p:sldId id="396" r:id="rId7"/>
    <p:sldId id="355" r:id="rId8"/>
    <p:sldId id="356" r:id="rId9"/>
    <p:sldId id="357" r:id="rId10"/>
    <p:sldId id="358" r:id="rId11"/>
    <p:sldId id="359" r:id="rId12"/>
    <p:sldId id="400" r:id="rId13"/>
    <p:sldId id="378" r:id="rId14"/>
    <p:sldId id="397" r:id="rId15"/>
    <p:sldId id="401" r:id="rId16"/>
    <p:sldId id="360" r:id="rId17"/>
    <p:sldId id="380" r:id="rId18"/>
    <p:sldId id="381" r:id="rId19"/>
    <p:sldId id="362" r:id="rId20"/>
    <p:sldId id="363" r:id="rId21"/>
    <p:sldId id="384" r:id="rId22"/>
    <p:sldId id="402" r:id="rId23"/>
    <p:sldId id="388" r:id="rId24"/>
    <p:sldId id="393" r:id="rId25"/>
    <p:sldId id="258" r:id="rId26"/>
    <p:sldId id="259" r:id="rId27"/>
    <p:sldId id="260" r:id="rId28"/>
    <p:sldId id="298" r:id="rId29"/>
    <p:sldId id="305" r:id="rId30"/>
    <p:sldId id="398" r:id="rId31"/>
    <p:sldId id="261" r:id="rId32"/>
    <p:sldId id="272" r:id="rId33"/>
    <p:sldId id="292" r:id="rId34"/>
    <p:sldId id="293" r:id="rId35"/>
    <p:sldId id="399" r:id="rId36"/>
    <p:sldId id="296" r:id="rId37"/>
    <p:sldId id="262" r:id="rId38"/>
    <p:sldId id="297" r:id="rId39"/>
    <p:sldId id="263" r:id="rId40"/>
    <p:sldId id="264" r:id="rId41"/>
    <p:sldId id="265" r:id="rId42"/>
    <p:sldId id="306" r:id="rId43"/>
    <p:sldId id="300" r:id="rId44"/>
    <p:sldId id="266" r:id="rId45"/>
    <p:sldId id="303" r:id="rId46"/>
    <p:sldId id="268" r:id="rId47"/>
    <p:sldId id="269" r:id="rId48"/>
    <p:sldId id="301" r:id="rId49"/>
    <p:sldId id="302" r:id="rId50"/>
    <p:sldId id="271" r:id="rId51"/>
    <p:sldId id="304" r:id="rId52"/>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1"/>
    <p:restoredTop sz="94666"/>
  </p:normalViewPr>
  <p:slideViewPr>
    <p:cSldViewPr snapToGrid="0" snapToObjects="1">
      <p:cViewPr varScale="1">
        <p:scale>
          <a:sx n="74" d="100"/>
          <a:sy n="74" d="100"/>
        </p:scale>
        <p:origin x="208" y="82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47214A2-D4CF-CB43-808C-60A773337F3C}"/>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17D2542-CB32-3C4A-ACBC-1C5FBBB38EE7}"/>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4BCFEAAA-7DCC-0942-BED6-3AEA9B124873}" type="datetimeFigureOut">
              <a:rPr lang="en-US" smtClean="0"/>
              <a:t>12/31/19</a:t>
            </a:fld>
            <a:endParaRPr lang="en-US"/>
          </a:p>
        </p:txBody>
      </p:sp>
      <p:sp>
        <p:nvSpPr>
          <p:cNvPr id="4" name="Footer Placeholder 3">
            <a:extLst>
              <a:ext uri="{FF2B5EF4-FFF2-40B4-BE49-F238E27FC236}">
                <a16:creationId xmlns:a16="http://schemas.microsoft.com/office/drawing/2014/main" id="{7759FADE-3B81-914B-9CA5-4CBDFDCFB3BA}"/>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5C2B0B5-F3E4-0344-9B6F-DBC0B0FA2AF4}"/>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A968A18B-6DAE-E444-8878-1329A0F148E0}" type="slidenum">
              <a:rPr lang="en-US" smtClean="0"/>
              <a:t>‹#›</a:t>
            </a:fld>
            <a:endParaRPr lang="en-US"/>
          </a:p>
        </p:txBody>
      </p:sp>
    </p:spTree>
    <p:extLst>
      <p:ext uri="{BB962C8B-B14F-4D97-AF65-F5344CB8AC3E}">
        <p14:creationId xmlns:p14="http://schemas.microsoft.com/office/powerpoint/2010/main" val="37284735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53B64C7A-D039-0A49-9965-BD896D098581}" type="datetimeFigureOut">
              <a:rPr lang="en-US" smtClean="0"/>
              <a:t>12/31/19</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B60DE390-9D6C-0D4C-82B0-910013632EA5}" type="slidenum">
              <a:rPr lang="en-US" smtClean="0"/>
              <a:t>‹#›</a:t>
            </a:fld>
            <a:endParaRPr lang="en-US"/>
          </a:p>
        </p:txBody>
      </p:sp>
    </p:spTree>
    <p:extLst>
      <p:ext uri="{BB962C8B-B14F-4D97-AF65-F5344CB8AC3E}">
        <p14:creationId xmlns:p14="http://schemas.microsoft.com/office/powerpoint/2010/main" val="883037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2-3 day section</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D2BB57-CA4E-ED4A-A502-B4A8C907EF1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40487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US" dirty="0"/>
              <a:t>One</a:t>
            </a:r>
            <a:r>
              <a:rPr lang="en-US" baseline="0" dirty="0"/>
              <a:t> way to think of it…pretend someone else has written the thesis, and you have to paraphrase it so it’s not plagiarism.</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D2BB57-CA4E-ED4A-A502-B4A8C907EF1C}"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03356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US" dirty="0"/>
              <a:t>One</a:t>
            </a:r>
            <a:r>
              <a:rPr lang="en-US" baseline="0" dirty="0"/>
              <a:t> way to think of it…pretend someone else has written the thesis, and you have to paraphrase it so it’s not plagiarism.</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D2BB57-CA4E-ED4A-A502-B4A8C907EF1C}"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6002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US" dirty="0"/>
              <a:t>One</a:t>
            </a:r>
            <a:r>
              <a:rPr lang="en-US" baseline="0" dirty="0"/>
              <a:t> way to think of it…pretend someone else has written the thesis, and you have to paraphrase it so it’s not plagiarism.</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D2BB57-CA4E-ED4A-A502-B4A8C907EF1C}"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45089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D2BB57-CA4E-ED4A-A502-B4A8C907EF1C}"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922700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US" dirty="0"/>
              <a:t>One</a:t>
            </a:r>
            <a:r>
              <a:rPr lang="en-US" baseline="0" dirty="0"/>
              <a:t> way to think of it…pretend someone else has written the thesis, and you have to paraphrase it so it’s not plagiarism.</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D2BB57-CA4E-ED4A-A502-B4A8C907EF1C}"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14706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499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Explain context better; explain them individually? Maybe go back and do same thing for thesis…more examples</a:t>
            </a:r>
          </a:p>
        </p:txBody>
      </p:sp>
      <p:sp>
        <p:nvSpPr>
          <p:cNvPr id="8499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DE89CF8D-7092-344D-8B01-0577D2B141F8}" type="slidenum">
              <a:rPr kumimoji="0" lang="en-US" sz="1200" b="0" i="0" u="none" strike="noStrike" kern="1200" cap="none" spc="0" normalizeH="0" baseline="0" noProof="0">
                <a:ln>
                  <a:noFill/>
                </a:ln>
                <a:solidFill>
                  <a:prstClr val="black"/>
                </a:solidFill>
                <a:effectLst/>
                <a:uLnTx/>
                <a:uFillTx/>
                <a:latin typeface="Calibri"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2688398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FBB32C-0039-2142-8D92-3F3BEE073C0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7966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Fighting for freedom is more important than death</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FBB32C-0039-2142-8D92-3F3BEE073C0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49984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FBB32C-0039-2142-8D92-3F3BEE073C0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88038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xfrm>
            <a:off x="2286000" y="514350"/>
            <a:ext cx="4572000" cy="25717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Calibri" charset="0"/>
              </a:rPr>
              <a:t>Notice that all hooks have to do</a:t>
            </a:r>
          </a:p>
        </p:txBody>
      </p:sp>
      <p:sp>
        <p:nvSpPr>
          <p:cNvPr id="5222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5B74F61-9CAB-444F-8DCC-67783D104B7E}" type="slidenum">
              <a:rPr kumimoji="0" lang="en-US" sz="1200" b="0" i="0" u="none" strike="noStrike" kern="1200" cap="none" spc="0" normalizeH="0" baseline="0" noProof="0">
                <a:ln>
                  <a:noFill/>
                </a:ln>
                <a:solidFill>
                  <a:prstClr val="black"/>
                </a:solidFill>
                <a:effectLst/>
                <a:uLnTx/>
                <a:uFillTx/>
                <a:latin typeface="Calibri" charset="0"/>
                <a:ea typeface="ＭＳ Ｐゴシック"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1618990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xfrm>
            <a:off x="2286000" y="514350"/>
            <a:ext cx="4572000" cy="25717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Calibri" charset="0"/>
              </a:rPr>
              <a:t>Notice that all hooks have to do</a:t>
            </a:r>
          </a:p>
        </p:txBody>
      </p:sp>
      <p:sp>
        <p:nvSpPr>
          <p:cNvPr id="5222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5B74F61-9CAB-444F-8DCC-67783D104B7E}" type="slidenum">
              <a:rPr kumimoji="0" lang="en-US" sz="1200" b="0" i="0" u="none" strike="noStrike" kern="1200" cap="none" spc="0" normalizeH="0" baseline="0" noProof="0">
                <a:ln>
                  <a:noFill/>
                </a:ln>
                <a:solidFill>
                  <a:prstClr val="black"/>
                </a:solidFill>
                <a:effectLst/>
                <a:uLnTx/>
                <a:uFillTx/>
                <a:latin typeface="Calibri" charset="0"/>
                <a:ea typeface="ＭＳ Ｐゴシック"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2887707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xfrm>
            <a:off x="2286000" y="514350"/>
            <a:ext cx="4572000" cy="25717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Calibri" charset="0"/>
              </a:rPr>
              <a:t>Notice that all hooks have to do</a:t>
            </a:r>
          </a:p>
        </p:txBody>
      </p:sp>
      <p:sp>
        <p:nvSpPr>
          <p:cNvPr id="5222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5B74F61-9CAB-444F-8DCC-67783D104B7E}" type="slidenum">
              <a:rPr kumimoji="0" lang="en-US" sz="1200" b="0" i="0" u="none" strike="noStrike" kern="1200" cap="none" spc="0" normalizeH="0" baseline="0" noProof="0">
                <a:ln>
                  <a:noFill/>
                </a:ln>
                <a:solidFill>
                  <a:prstClr val="black"/>
                </a:solidFill>
                <a:effectLst/>
                <a:uLnTx/>
                <a:uFillTx/>
                <a:latin typeface="Calibri" charset="0"/>
                <a:ea typeface="ＭＳ Ｐゴシック" charset="0"/>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3326099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xfrm>
            <a:off x="2286000" y="514350"/>
            <a:ext cx="4572000" cy="25717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Calibri" charset="0"/>
              </a:rPr>
              <a:t>Notice that all hooks have to do</a:t>
            </a:r>
          </a:p>
        </p:txBody>
      </p:sp>
      <p:sp>
        <p:nvSpPr>
          <p:cNvPr id="5222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5B74F61-9CAB-444F-8DCC-67783D104B7E}" type="slidenum">
              <a:rPr kumimoji="0" lang="en-US" sz="1200" b="0" i="0" u="none" strike="noStrike" kern="1200" cap="none" spc="0" normalizeH="0" baseline="0" noProof="0">
                <a:ln>
                  <a:noFill/>
                </a:ln>
                <a:solidFill>
                  <a:prstClr val="black"/>
                </a:solidFill>
                <a:effectLst/>
                <a:uLnTx/>
                <a:uFillTx/>
                <a:latin typeface="Calibri" charset="0"/>
                <a:ea typeface="ＭＳ Ｐゴシック" charset="0"/>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3737307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1469447-38D0-2F43-8A0D-E561540B5B94}" type="datetime1">
              <a:rPr lang="en-US"/>
              <a:pPr>
                <a:defRPr/>
              </a:pPr>
              <a:t>12/31/19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FDC255F-B72C-0F42-94E1-BB1BAAE94667}" type="slidenum">
              <a:rPr lang="en-US"/>
              <a:pPr>
                <a:defRPr/>
              </a:pPr>
              <a:t>‹#›</a:t>
            </a:fld>
            <a:endParaRPr lang="en-US"/>
          </a:p>
        </p:txBody>
      </p:sp>
    </p:spTree>
    <p:extLst>
      <p:ext uri="{BB962C8B-B14F-4D97-AF65-F5344CB8AC3E}">
        <p14:creationId xmlns:p14="http://schemas.microsoft.com/office/powerpoint/2010/main" val="3097030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DD0CDC6-397F-2040-8182-AA6BFA2D8F39}" type="datetime1">
              <a:rPr lang="en-US"/>
              <a:pPr>
                <a:defRPr/>
              </a:pPr>
              <a:t>12/31/19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22065A-E08C-5F46-A314-72275DA17784}" type="slidenum">
              <a:rPr lang="en-US"/>
              <a:pPr>
                <a:defRPr/>
              </a:pPr>
              <a:t>‹#›</a:t>
            </a:fld>
            <a:endParaRPr lang="en-US"/>
          </a:p>
        </p:txBody>
      </p:sp>
    </p:spTree>
    <p:extLst>
      <p:ext uri="{BB962C8B-B14F-4D97-AF65-F5344CB8AC3E}">
        <p14:creationId xmlns:p14="http://schemas.microsoft.com/office/powerpoint/2010/main" val="2062577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88AB57F-EC94-9840-B6EB-12D9DB936428}" type="datetime1">
              <a:rPr lang="en-US"/>
              <a:pPr>
                <a:defRPr/>
              </a:pPr>
              <a:t>12/31/19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874CF8B-47DC-D24F-BF83-488E97BC99D4}" type="slidenum">
              <a:rPr lang="en-US"/>
              <a:pPr>
                <a:defRPr/>
              </a:pPr>
              <a:t>‹#›</a:t>
            </a:fld>
            <a:endParaRPr lang="en-US"/>
          </a:p>
        </p:txBody>
      </p:sp>
    </p:spTree>
    <p:extLst>
      <p:ext uri="{BB962C8B-B14F-4D97-AF65-F5344CB8AC3E}">
        <p14:creationId xmlns:p14="http://schemas.microsoft.com/office/powerpoint/2010/main" val="36011608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4A4DA6C-101E-F349-85F3-CB1FD33C1BFA}" type="datetimeFigureOut">
              <a:rPr lang="en-US">
                <a:solidFill>
                  <a:prstClr val="black">
                    <a:tint val="75000"/>
                  </a:prstClr>
                </a:solidFill>
                <a:latin typeface="Calibri"/>
              </a:rPr>
              <a:pPr/>
              <a:t>12/31/19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F1A6E87-522B-0147-B4D1-540CF6F5B7D7}"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87304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A4DA6C-101E-F349-85F3-CB1FD33C1BFA}" type="datetimeFigureOut">
              <a:rPr lang="en-US">
                <a:solidFill>
                  <a:prstClr val="black">
                    <a:tint val="75000"/>
                  </a:prstClr>
                </a:solidFill>
                <a:latin typeface="Calibri"/>
              </a:rPr>
              <a:pPr/>
              <a:t>12/31/19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F1A6E87-522B-0147-B4D1-540CF6F5B7D7}"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724173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A4DA6C-101E-F349-85F3-CB1FD33C1BFA}" type="datetimeFigureOut">
              <a:rPr lang="en-US">
                <a:solidFill>
                  <a:prstClr val="black">
                    <a:tint val="75000"/>
                  </a:prstClr>
                </a:solidFill>
                <a:latin typeface="Calibri"/>
              </a:rPr>
              <a:pPr/>
              <a:t>12/31/19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F1A6E87-522B-0147-B4D1-540CF6F5B7D7}"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058755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4A4DA6C-101E-F349-85F3-CB1FD33C1BFA}" type="datetimeFigureOut">
              <a:rPr lang="en-US">
                <a:solidFill>
                  <a:prstClr val="black">
                    <a:tint val="75000"/>
                  </a:prstClr>
                </a:solidFill>
                <a:latin typeface="Calibri"/>
              </a:rPr>
              <a:pPr/>
              <a:t>12/31/19</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AF1A6E87-522B-0147-B4D1-540CF6F5B7D7}"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34909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4A4DA6C-101E-F349-85F3-CB1FD33C1BFA}" type="datetimeFigureOut">
              <a:rPr lang="en-US">
                <a:solidFill>
                  <a:prstClr val="black">
                    <a:tint val="75000"/>
                  </a:prstClr>
                </a:solidFill>
                <a:latin typeface="Calibri"/>
              </a:rPr>
              <a:pPr/>
              <a:t>12/31/19</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AF1A6E87-522B-0147-B4D1-540CF6F5B7D7}"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14188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4A4DA6C-101E-F349-85F3-CB1FD33C1BFA}" type="datetimeFigureOut">
              <a:rPr lang="en-US">
                <a:solidFill>
                  <a:prstClr val="black">
                    <a:tint val="75000"/>
                  </a:prstClr>
                </a:solidFill>
                <a:latin typeface="Calibri"/>
              </a:rPr>
              <a:pPr/>
              <a:t>12/31/19</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AF1A6E87-522B-0147-B4D1-540CF6F5B7D7}"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59995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A4DA6C-101E-F349-85F3-CB1FD33C1BFA}" type="datetimeFigureOut">
              <a:rPr lang="en-US">
                <a:solidFill>
                  <a:prstClr val="black">
                    <a:tint val="75000"/>
                  </a:prstClr>
                </a:solidFill>
                <a:latin typeface="Calibri"/>
              </a:rPr>
              <a:pPr/>
              <a:t>12/31/19</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AF1A6E87-522B-0147-B4D1-540CF6F5B7D7}"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515798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A4DA6C-101E-F349-85F3-CB1FD33C1BFA}" type="datetimeFigureOut">
              <a:rPr lang="en-US">
                <a:solidFill>
                  <a:prstClr val="black">
                    <a:tint val="75000"/>
                  </a:prstClr>
                </a:solidFill>
                <a:latin typeface="Calibri"/>
              </a:rPr>
              <a:pPr/>
              <a:t>12/31/19</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AF1A6E87-522B-0147-B4D1-540CF6F5B7D7}"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85115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71ECBB3-5485-5D4C-AFAB-65C1FBC020B8}" type="datetime1">
              <a:rPr lang="en-US"/>
              <a:pPr>
                <a:defRPr/>
              </a:pPr>
              <a:t>12/31/19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94EAB94-9E92-A14B-A329-5976A2812D2B}" type="slidenum">
              <a:rPr lang="en-US"/>
              <a:pPr>
                <a:defRPr/>
              </a:pPr>
              <a:t>‹#›</a:t>
            </a:fld>
            <a:endParaRPr lang="en-US"/>
          </a:p>
        </p:txBody>
      </p:sp>
    </p:spTree>
    <p:extLst>
      <p:ext uri="{BB962C8B-B14F-4D97-AF65-F5344CB8AC3E}">
        <p14:creationId xmlns:p14="http://schemas.microsoft.com/office/powerpoint/2010/main" val="4012023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A4DA6C-101E-F349-85F3-CB1FD33C1BFA}" type="datetimeFigureOut">
              <a:rPr lang="en-US">
                <a:solidFill>
                  <a:prstClr val="black">
                    <a:tint val="75000"/>
                  </a:prstClr>
                </a:solidFill>
                <a:latin typeface="Calibri"/>
              </a:rPr>
              <a:pPr/>
              <a:t>12/31/19</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AF1A6E87-522B-0147-B4D1-540CF6F5B7D7}"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491766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A4DA6C-101E-F349-85F3-CB1FD33C1BFA}" type="datetimeFigureOut">
              <a:rPr lang="en-US">
                <a:solidFill>
                  <a:prstClr val="black">
                    <a:tint val="75000"/>
                  </a:prstClr>
                </a:solidFill>
                <a:latin typeface="Calibri"/>
              </a:rPr>
              <a:pPr/>
              <a:t>12/31/19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F1A6E87-522B-0147-B4D1-540CF6F5B7D7}"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245714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A4DA6C-101E-F349-85F3-CB1FD33C1BFA}" type="datetimeFigureOut">
              <a:rPr lang="en-US">
                <a:solidFill>
                  <a:prstClr val="black">
                    <a:tint val="75000"/>
                  </a:prstClr>
                </a:solidFill>
                <a:latin typeface="Calibri"/>
              </a:rPr>
              <a:pPr/>
              <a:t>12/31/19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F1A6E87-522B-0147-B4D1-540CF6F5B7D7}"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2979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7FF7D23-7854-3442-8BB6-4A333E363B59}" type="datetime1">
              <a:rPr lang="en-US"/>
              <a:pPr>
                <a:defRPr/>
              </a:pPr>
              <a:t>12/31/19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FD6C6B6-E264-F846-B9BF-BF4C5BBFED08}" type="slidenum">
              <a:rPr lang="en-US"/>
              <a:pPr>
                <a:defRPr/>
              </a:pPr>
              <a:t>‹#›</a:t>
            </a:fld>
            <a:endParaRPr lang="en-US"/>
          </a:p>
        </p:txBody>
      </p:sp>
    </p:spTree>
    <p:extLst>
      <p:ext uri="{BB962C8B-B14F-4D97-AF65-F5344CB8AC3E}">
        <p14:creationId xmlns:p14="http://schemas.microsoft.com/office/powerpoint/2010/main" val="3385143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D754D34-0F27-4E44-BD43-7C1175DB3480}" type="datetime1">
              <a:rPr lang="en-US"/>
              <a:pPr>
                <a:defRPr/>
              </a:pPr>
              <a:t>12/31/19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D1F2F8A-F88C-2B45-8C15-2A5E9AEB8AA7}" type="slidenum">
              <a:rPr lang="en-US"/>
              <a:pPr>
                <a:defRPr/>
              </a:pPr>
              <a:t>‹#›</a:t>
            </a:fld>
            <a:endParaRPr lang="en-US"/>
          </a:p>
        </p:txBody>
      </p:sp>
    </p:spTree>
    <p:extLst>
      <p:ext uri="{BB962C8B-B14F-4D97-AF65-F5344CB8AC3E}">
        <p14:creationId xmlns:p14="http://schemas.microsoft.com/office/powerpoint/2010/main" val="683396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ED30A48-4FDF-5F4B-8B5D-CED590D2E127}" type="datetime1">
              <a:rPr lang="en-US"/>
              <a:pPr>
                <a:defRPr/>
              </a:pPr>
              <a:t>12/31/19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8D6E269-2E43-BD43-A9CC-DFC5001CAA41}" type="slidenum">
              <a:rPr lang="en-US"/>
              <a:pPr>
                <a:defRPr/>
              </a:pPr>
              <a:t>‹#›</a:t>
            </a:fld>
            <a:endParaRPr lang="en-US"/>
          </a:p>
        </p:txBody>
      </p:sp>
    </p:spTree>
    <p:extLst>
      <p:ext uri="{BB962C8B-B14F-4D97-AF65-F5344CB8AC3E}">
        <p14:creationId xmlns:p14="http://schemas.microsoft.com/office/powerpoint/2010/main" val="4014163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6E72B61-2968-2F44-A52F-19D026855652}" type="datetime1">
              <a:rPr lang="en-US"/>
              <a:pPr>
                <a:defRPr/>
              </a:pPr>
              <a:t>12/31/19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C979285-8A5A-8940-B54D-B20217391903}" type="slidenum">
              <a:rPr lang="en-US"/>
              <a:pPr>
                <a:defRPr/>
              </a:pPr>
              <a:t>‹#›</a:t>
            </a:fld>
            <a:endParaRPr lang="en-US"/>
          </a:p>
        </p:txBody>
      </p:sp>
    </p:spTree>
    <p:extLst>
      <p:ext uri="{BB962C8B-B14F-4D97-AF65-F5344CB8AC3E}">
        <p14:creationId xmlns:p14="http://schemas.microsoft.com/office/powerpoint/2010/main" val="3355195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208F78C-C143-D44A-9287-B9611354269C}" type="datetime1">
              <a:rPr lang="en-US"/>
              <a:pPr>
                <a:defRPr/>
              </a:pPr>
              <a:t>12/31/19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31423D1-DE6E-DD44-8D1A-2FB41C6AF1CB}" type="slidenum">
              <a:rPr lang="en-US"/>
              <a:pPr>
                <a:defRPr/>
              </a:pPr>
              <a:t>‹#›</a:t>
            </a:fld>
            <a:endParaRPr lang="en-US"/>
          </a:p>
        </p:txBody>
      </p:sp>
    </p:spTree>
    <p:extLst>
      <p:ext uri="{BB962C8B-B14F-4D97-AF65-F5344CB8AC3E}">
        <p14:creationId xmlns:p14="http://schemas.microsoft.com/office/powerpoint/2010/main" val="937863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C6224AD-AC5D-4047-8280-700B9351AB8A}" type="datetime1">
              <a:rPr lang="en-US"/>
              <a:pPr>
                <a:defRPr/>
              </a:pPr>
              <a:t>12/31/19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DD64DEB-3FA0-D842-AE33-AA60EE06EC06}" type="slidenum">
              <a:rPr lang="en-US"/>
              <a:pPr>
                <a:defRPr/>
              </a:pPr>
              <a:t>‹#›</a:t>
            </a:fld>
            <a:endParaRPr lang="en-US"/>
          </a:p>
        </p:txBody>
      </p:sp>
    </p:spTree>
    <p:extLst>
      <p:ext uri="{BB962C8B-B14F-4D97-AF65-F5344CB8AC3E}">
        <p14:creationId xmlns:p14="http://schemas.microsoft.com/office/powerpoint/2010/main" val="416915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9142972-4E64-B946-8A56-CA4DCD6D89B3}" type="datetime1">
              <a:rPr lang="en-US"/>
              <a:pPr>
                <a:defRPr/>
              </a:pPr>
              <a:t>12/31/19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446CD26-07CA-324D-9EA0-8976E4A3A2C7}" type="slidenum">
              <a:rPr lang="en-US"/>
              <a:pPr>
                <a:defRPr/>
              </a:pPr>
              <a:t>‹#›</a:t>
            </a:fld>
            <a:endParaRPr lang="en-US"/>
          </a:p>
        </p:txBody>
      </p:sp>
    </p:spTree>
    <p:extLst>
      <p:ext uri="{BB962C8B-B14F-4D97-AF65-F5344CB8AC3E}">
        <p14:creationId xmlns:p14="http://schemas.microsoft.com/office/powerpoint/2010/main" val="3763728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a:defRPr/>
            </a:pPr>
            <a:fld id="{ADAA650D-2910-A94D-9EBC-FDEEDBB4CDC3}" type="datetime1">
              <a:rPr lang="en-US"/>
              <a:pPr>
                <a:defRPr/>
              </a:pPr>
              <a:t>12/31/19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ea typeface="ＭＳ Ｐゴシック" charset="-128"/>
                <a:cs typeface="ＭＳ Ｐゴシック" charset="-128"/>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a:defRPr/>
            </a:pPr>
            <a:fld id="{ED330CAC-AB32-F645-B60D-0FC892AAB184}" type="slidenum">
              <a:rPr lang="en-US"/>
              <a:pPr>
                <a:defRPr/>
              </a:pPr>
              <a:t>‹#›</a:t>
            </a:fld>
            <a:endParaRPr lang="en-US"/>
          </a:p>
        </p:txBody>
      </p:sp>
    </p:spTree>
    <p:extLst>
      <p:ext uri="{BB962C8B-B14F-4D97-AF65-F5344CB8AC3E}">
        <p14:creationId xmlns:p14="http://schemas.microsoft.com/office/powerpoint/2010/main" val="267475067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2" charset="-128"/>
          <a:cs typeface="ＭＳ Ｐゴシック" pitchFamily="-112" charset="-128"/>
        </a:defRPr>
      </a:lvl1pPr>
      <a:lvl2pPr algn="ctr" defTabSz="457200" rtl="0" eaLnBrk="0" fontAlgn="base" hangingPunct="0">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2pPr>
      <a:lvl3pPr algn="ctr" defTabSz="457200" rtl="0" eaLnBrk="0" fontAlgn="base" hangingPunct="0">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3pPr>
      <a:lvl4pPr algn="ctr" defTabSz="457200" rtl="0" eaLnBrk="0" fontAlgn="base" hangingPunct="0">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4pPr>
      <a:lvl5pPr algn="ctr" defTabSz="457200" rtl="0" eaLnBrk="0" fontAlgn="base" hangingPunct="0">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5pPr>
      <a:lvl6pPr marL="4572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6pPr>
      <a:lvl7pPr marL="9144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7pPr>
      <a:lvl8pPr marL="13716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8pPr>
      <a:lvl9pPr marL="18288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2" charset="-128"/>
          <a:cs typeface="ＭＳ Ｐゴシック" pitchFamily="-112"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2"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2"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2"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34A4DA6C-101E-F349-85F3-CB1FD33C1BFA}" type="datetimeFigureOut">
              <a:rPr lang="en-US" smtClean="0">
                <a:solidFill>
                  <a:prstClr val="black">
                    <a:tint val="75000"/>
                  </a:prstClr>
                </a:solidFill>
                <a:latin typeface="Calibri"/>
              </a:rPr>
              <a:pPr defTabSz="457200"/>
              <a:t>12/31/19</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AF1A6E87-522B-0147-B4D1-540CF6F5B7D7}" type="slidenum">
              <a:rPr lang="en-US" smtClean="0">
                <a:solidFill>
                  <a:prstClr val="black">
                    <a:tint val="75000"/>
                  </a:prstClr>
                </a:solidFill>
                <a:latin typeface="Calibri"/>
              </a:rPr>
              <a:pPr defTabSz="457200"/>
              <a:t>‹#›</a:t>
            </a:fld>
            <a:endParaRPr lang="en-US">
              <a:solidFill>
                <a:prstClr val="black">
                  <a:tint val="75000"/>
                </a:prstClr>
              </a:solidFill>
              <a:latin typeface="Calibri"/>
            </a:endParaRPr>
          </a:p>
        </p:txBody>
      </p:sp>
    </p:spTree>
    <p:extLst>
      <p:ext uri="{BB962C8B-B14F-4D97-AF65-F5344CB8AC3E}">
        <p14:creationId xmlns:p14="http://schemas.microsoft.com/office/powerpoint/2010/main" val="42369020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tiff"/><Relationship Id="rId1" Type="http://schemas.openxmlformats.org/officeDocument/2006/relationships/slideLayout" Target="../slideLayouts/slideLayout2.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tiff"/><Relationship Id="rId1" Type="http://schemas.openxmlformats.org/officeDocument/2006/relationships/slideLayout" Target="../slideLayouts/slideLayout2.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tiff"/><Relationship Id="rId1" Type="http://schemas.openxmlformats.org/officeDocument/2006/relationships/slideLayout" Target="../slideLayouts/slideLayout2.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tiff"/><Relationship Id="rId1" Type="http://schemas.openxmlformats.org/officeDocument/2006/relationships/slideLayout" Target="../slideLayouts/slideLayout2.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tiff"/><Relationship Id="rId1" Type="http://schemas.openxmlformats.org/officeDocument/2006/relationships/slideLayout" Target="../slideLayouts/slideLayout2.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tiff"/><Relationship Id="rId1" Type="http://schemas.openxmlformats.org/officeDocument/2006/relationships/slideLayout" Target="../slideLayouts/slideLayout2.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tiff"/><Relationship Id="rId1" Type="http://schemas.openxmlformats.org/officeDocument/2006/relationships/slideLayout" Target="../slideLayouts/slideLayout2.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tiff"/><Relationship Id="rId1" Type="http://schemas.openxmlformats.org/officeDocument/2006/relationships/slideLayout" Target="../slideLayouts/slideLayout2.xml"/><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tiff"/><Relationship Id="rId1" Type="http://schemas.openxmlformats.org/officeDocument/2006/relationships/slideLayout" Target="../slideLayouts/slideLayout2.xml"/><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tiff"/><Relationship Id="rId1" Type="http://schemas.openxmlformats.org/officeDocument/2006/relationships/slideLayout" Target="../slideLayouts/slideLayout2.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Rkefst9D6n0"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tiff"/></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tiff"/><Relationship Id="rId1" Type="http://schemas.openxmlformats.org/officeDocument/2006/relationships/slideLayout" Target="../slideLayouts/slideLayout2.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ctrTitle"/>
          </p:nvPr>
        </p:nvSpPr>
        <p:spPr/>
        <p:txBody>
          <a:bodyPr/>
          <a:lstStyle/>
          <a:p>
            <a:pPr eaLnBrk="1" hangingPunct="1"/>
            <a:r>
              <a:rPr lang="en-US" b="1" dirty="0">
                <a:latin typeface="Calibri" charset="0"/>
              </a:rPr>
              <a:t>Body Paragraphs</a:t>
            </a:r>
          </a:p>
        </p:txBody>
      </p:sp>
    </p:spTree>
    <p:extLst>
      <p:ext uri="{BB962C8B-B14F-4D97-AF65-F5344CB8AC3E}">
        <p14:creationId xmlns:p14="http://schemas.microsoft.com/office/powerpoint/2010/main" val="1454922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BC82080-888C-5449-A7B8-44360C52D8BD}"/>
              </a:ext>
            </a:extLst>
          </p:cNvPr>
          <p:cNvPicPr>
            <a:picLocks noChangeAspect="1"/>
          </p:cNvPicPr>
          <p:nvPr/>
        </p:nvPicPr>
        <p:blipFill>
          <a:blip r:embed="rId2"/>
          <a:stretch>
            <a:fillRect/>
          </a:stretch>
        </p:blipFill>
        <p:spPr>
          <a:xfrm>
            <a:off x="978540" y="3257427"/>
            <a:ext cx="2514600" cy="3467100"/>
          </a:xfrm>
          <a:prstGeom prst="rect">
            <a:avLst/>
          </a:prstGeom>
        </p:spPr>
      </p:pic>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backgroundRemoval t="320" b="100000" l="546" r="99345"/>
                    </a14:imgEffect>
                  </a14:imgLayer>
                </a14:imgProps>
              </a:ext>
            </a:extLst>
          </a:blip>
          <a:stretch>
            <a:fillRect/>
          </a:stretch>
        </p:blipFill>
        <p:spPr>
          <a:xfrm>
            <a:off x="8031656" y="3436939"/>
            <a:ext cx="3210480" cy="3287588"/>
          </a:xfrm>
          <a:prstGeom prst="rect">
            <a:avLst/>
          </a:prstGeom>
        </p:spPr>
      </p:pic>
      <p:grpSp>
        <p:nvGrpSpPr>
          <p:cNvPr id="4" name="Group 3"/>
          <p:cNvGrpSpPr/>
          <p:nvPr/>
        </p:nvGrpSpPr>
        <p:grpSpPr>
          <a:xfrm>
            <a:off x="2649193" y="1239540"/>
            <a:ext cx="4702731" cy="2277947"/>
            <a:chOff x="1642779" y="1417638"/>
            <a:chExt cx="3879169" cy="2277947"/>
          </a:xfrm>
        </p:grpSpPr>
        <p:sp>
          <p:nvSpPr>
            <p:cNvPr id="3" name="Oval Callout 2"/>
            <p:cNvSpPr/>
            <p:nvPr/>
          </p:nvSpPr>
          <p:spPr>
            <a:xfrm>
              <a:off x="1642779" y="1417638"/>
              <a:ext cx="3879169" cy="2277947"/>
            </a:xfrm>
            <a:prstGeom prst="wedgeEllipseCallout">
              <a:avLst>
                <a:gd name="adj1" fmla="val -47174"/>
                <a:gd name="adj2" fmla="val 67678"/>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3200" dirty="0">
                <a:solidFill>
                  <a:prstClr val="black"/>
                </a:solidFill>
                <a:latin typeface="Calibri"/>
              </a:endParaRPr>
            </a:p>
          </p:txBody>
        </p:sp>
        <p:sp>
          <p:nvSpPr>
            <p:cNvPr id="5" name="TextBox 4"/>
            <p:cNvSpPr txBox="1"/>
            <p:nvPr/>
          </p:nvSpPr>
          <p:spPr>
            <a:xfrm>
              <a:off x="2167364" y="1771781"/>
              <a:ext cx="3354584" cy="1569660"/>
            </a:xfrm>
            <a:prstGeom prst="rect">
              <a:avLst/>
            </a:prstGeom>
            <a:noFill/>
          </p:spPr>
          <p:txBody>
            <a:bodyPr wrap="square" rtlCol="0">
              <a:spAutoFit/>
            </a:bodyPr>
            <a:lstStyle/>
            <a:p>
              <a:pPr defTabSz="457200"/>
              <a:r>
                <a:rPr lang="en-US" sz="2400" dirty="0">
                  <a:solidFill>
                    <a:prstClr val="black"/>
                  </a:solidFill>
                  <a:latin typeface="Calibri"/>
                </a:rPr>
                <a:t>One way Collins shows this message is </a:t>
              </a:r>
              <a:r>
                <a:rPr lang="en-US" sz="2400" b="1" dirty="0">
                  <a:solidFill>
                    <a:srgbClr val="002CFF"/>
                  </a:solidFill>
                  <a:latin typeface="Calibri"/>
                </a:rPr>
                <a:t>by stressing how miserable life is for the people of District 12</a:t>
              </a:r>
              <a:r>
                <a:rPr lang="en-US" sz="2400" dirty="0">
                  <a:solidFill>
                    <a:prstClr val="black"/>
                  </a:solidFill>
                  <a:latin typeface="Calibri"/>
                </a:rPr>
                <a:t>.</a:t>
              </a:r>
              <a:endParaRPr lang="en-US" sz="2400" i="1" dirty="0">
                <a:solidFill>
                  <a:prstClr val="black"/>
                </a:solidFill>
                <a:latin typeface="Calibri"/>
              </a:endParaRPr>
            </a:p>
          </p:txBody>
        </p:sp>
      </p:grpSp>
      <p:sp>
        <p:nvSpPr>
          <p:cNvPr id="10" name="TextBox 9"/>
          <p:cNvSpPr txBox="1"/>
          <p:nvPr/>
        </p:nvSpPr>
        <p:spPr>
          <a:xfrm>
            <a:off x="8407128" y="1239540"/>
            <a:ext cx="2835008" cy="1569660"/>
          </a:xfrm>
          <a:prstGeom prst="rect">
            <a:avLst/>
          </a:prstGeom>
          <a:solidFill>
            <a:srgbClr val="FFFFFF"/>
          </a:solidFill>
          <a:ln>
            <a:solidFill>
              <a:srgbClr val="000000"/>
            </a:solidFill>
          </a:ln>
        </p:spPr>
        <p:txBody>
          <a:bodyPr wrap="square" rtlCol="0">
            <a:spAutoFit/>
          </a:bodyPr>
          <a:lstStyle/>
          <a:p>
            <a:pPr defTabSz="457200"/>
            <a:r>
              <a:rPr lang="en-US" sz="3200" dirty="0">
                <a:solidFill>
                  <a:prstClr val="black"/>
                </a:solidFill>
                <a:latin typeface="Calibri"/>
              </a:rPr>
              <a:t>What am I trying to prove here?</a:t>
            </a:r>
          </a:p>
        </p:txBody>
      </p:sp>
      <p:sp>
        <p:nvSpPr>
          <p:cNvPr id="9" name="TextBox 8">
            <a:extLst>
              <a:ext uri="{FF2B5EF4-FFF2-40B4-BE49-F238E27FC236}">
                <a16:creationId xmlns:a16="http://schemas.microsoft.com/office/drawing/2014/main" id="{B40FAAB5-927B-714D-AAE8-8690EAB2B6C3}"/>
              </a:ext>
            </a:extLst>
          </p:cNvPr>
          <p:cNvSpPr txBox="1"/>
          <p:nvPr/>
        </p:nvSpPr>
        <p:spPr>
          <a:xfrm>
            <a:off x="8407128" y="1236012"/>
            <a:ext cx="2835008" cy="1569660"/>
          </a:xfrm>
          <a:prstGeom prst="rect">
            <a:avLst/>
          </a:prstGeom>
          <a:solidFill>
            <a:srgbClr val="FFFFFF"/>
          </a:solidFill>
          <a:ln>
            <a:solidFill>
              <a:srgbClr val="000000"/>
            </a:solidFill>
          </a:ln>
        </p:spPr>
        <p:txBody>
          <a:bodyPr wrap="square" rtlCol="0">
            <a:spAutoFit/>
          </a:bodyPr>
          <a:lstStyle/>
          <a:p>
            <a:pPr defTabSz="457200"/>
            <a:r>
              <a:rPr lang="en-US" sz="3200" dirty="0">
                <a:solidFill>
                  <a:prstClr val="black"/>
                </a:solidFill>
                <a:latin typeface="Calibri"/>
              </a:rPr>
              <a:t>…That life in District 12 is miserable.</a:t>
            </a:r>
          </a:p>
        </p:txBody>
      </p:sp>
    </p:spTree>
    <p:extLst>
      <p:ext uri="{BB962C8B-B14F-4D97-AF65-F5344CB8AC3E}">
        <p14:creationId xmlns:p14="http://schemas.microsoft.com/office/powerpoint/2010/main" val="2587956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BC82080-888C-5449-A7B8-44360C52D8BD}"/>
              </a:ext>
            </a:extLst>
          </p:cNvPr>
          <p:cNvPicPr>
            <a:picLocks noChangeAspect="1"/>
          </p:cNvPicPr>
          <p:nvPr/>
        </p:nvPicPr>
        <p:blipFill>
          <a:blip r:embed="rId2"/>
          <a:stretch>
            <a:fillRect/>
          </a:stretch>
        </p:blipFill>
        <p:spPr>
          <a:xfrm>
            <a:off x="508983" y="3257427"/>
            <a:ext cx="2514600" cy="3467100"/>
          </a:xfrm>
          <a:prstGeom prst="rect">
            <a:avLst/>
          </a:prstGeom>
        </p:spPr>
      </p:pic>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backgroundRemoval t="320" b="100000" l="546" r="99345"/>
                    </a14:imgEffect>
                  </a14:imgLayer>
                </a14:imgProps>
              </a:ext>
            </a:extLst>
          </a:blip>
          <a:stretch>
            <a:fillRect/>
          </a:stretch>
        </p:blipFill>
        <p:spPr>
          <a:xfrm>
            <a:off x="8031656" y="3436939"/>
            <a:ext cx="3210480" cy="3287588"/>
          </a:xfrm>
          <a:prstGeom prst="rect">
            <a:avLst/>
          </a:prstGeom>
        </p:spPr>
      </p:pic>
      <p:grpSp>
        <p:nvGrpSpPr>
          <p:cNvPr id="4" name="Group 3"/>
          <p:cNvGrpSpPr/>
          <p:nvPr/>
        </p:nvGrpSpPr>
        <p:grpSpPr>
          <a:xfrm>
            <a:off x="2605763" y="120971"/>
            <a:ext cx="5743347" cy="4323464"/>
            <a:chOff x="1287729" y="904239"/>
            <a:chExt cx="4680889" cy="4908177"/>
          </a:xfrm>
        </p:grpSpPr>
        <p:sp>
          <p:nvSpPr>
            <p:cNvPr id="3" name="Oval Callout 2"/>
            <p:cNvSpPr/>
            <p:nvPr/>
          </p:nvSpPr>
          <p:spPr>
            <a:xfrm>
              <a:off x="1287729" y="904239"/>
              <a:ext cx="4680889" cy="4908177"/>
            </a:xfrm>
            <a:prstGeom prst="wedgeEllipseCallout">
              <a:avLst>
                <a:gd name="adj1" fmla="val -65433"/>
                <a:gd name="adj2" fmla="val 41131"/>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3200" dirty="0">
                <a:solidFill>
                  <a:prstClr val="black"/>
                </a:solidFill>
                <a:latin typeface="Calibri"/>
              </a:endParaRPr>
            </a:p>
          </p:txBody>
        </p:sp>
        <p:sp>
          <p:nvSpPr>
            <p:cNvPr id="5" name="TextBox 4"/>
            <p:cNvSpPr txBox="1"/>
            <p:nvPr/>
          </p:nvSpPr>
          <p:spPr>
            <a:xfrm>
              <a:off x="2163926" y="1376747"/>
              <a:ext cx="3143321" cy="2367190"/>
            </a:xfrm>
            <a:prstGeom prst="rect">
              <a:avLst/>
            </a:prstGeom>
            <a:noFill/>
          </p:spPr>
          <p:txBody>
            <a:bodyPr wrap="square" rtlCol="0">
              <a:spAutoFit/>
            </a:bodyPr>
            <a:lstStyle/>
            <a:p>
              <a:pPr defTabSz="457200"/>
              <a:r>
                <a:rPr lang="en-US" sz="1850" b="1" dirty="0">
                  <a:solidFill>
                    <a:prstClr val="black"/>
                  </a:solidFill>
                  <a:latin typeface="Calibri"/>
                </a:rPr>
                <a:t>For example</a:t>
              </a:r>
              <a:r>
                <a:rPr lang="en-US" sz="1850" b="1" dirty="0">
                  <a:solidFill>
                    <a:srgbClr val="00B050"/>
                  </a:solidFill>
                  <a:latin typeface="Calibri"/>
                </a:rPr>
                <a:t>, according to Katniss, District 12 </a:t>
              </a:r>
              <a:r>
                <a:rPr lang="en-US" sz="1850" b="1" dirty="0">
                  <a:solidFill>
                    <a:srgbClr val="00B050"/>
                  </a:solidFill>
                </a:rPr>
                <a:t>is usually filled with “men and women with hunched shoulders, swollen knuckles, many who have long since stopped trying to scrub the coal dust out of their broken nails, the lines of their sunken faces” (p. 4). </a:t>
              </a:r>
              <a:endParaRPr lang="en-US" sz="2400" i="1" dirty="0">
                <a:solidFill>
                  <a:prstClr val="black"/>
                </a:solidFill>
                <a:latin typeface="Calibri"/>
              </a:endParaRPr>
            </a:p>
          </p:txBody>
        </p:sp>
      </p:grpSp>
      <p:grpSp>
        <p:nvGrpSpPr>
          <p:cNvPr id="7" name="Group 6">
            <a:extLst>
              <a:ext uri="{FF2B5EF4-FFF2-40B4-BE49-F238E27FC236}">
                <a16:creationId xmlns:a16="http://schemas.microsoft.com/office/drawing/2014/main" id="{7635E48C-7B35-8644-88A4-39398061EB84}"/>
              </a:ext>
            </a:extLst>
          </p:cNvPr>
          <p:cNvGrpSpPr/>
          <p:nvPr/>
        </p:nvGrpSpPr>
        <p:grpSpPr>
          <a:xfrm>
            <a:off x="8349110" y="392220"/>
            <a:ext cx="3687037" cy="2375124"/>
            <a:chOff x="5674348" y="607452"/>
            <a:chExt cx="3687037" cy="2375124"/>
          </a:xfrm>
        </p:grpSpPr>
        <p:sp>
          <p:nvSpPr>
            <p:cNvPr id="9" name="Cloud Callout 8">
              <a:extLst>
                <a:ext uri="{FF2B5EF4-FFF2-40B4-BE49-F238E27FC236}">
                  <a16:creationId xmlns:a16="http://schemas.microsoft.com/office/drawing/2014/main" id="{5198BD6E-B6A7-C241-B17D-A4D3020CA9EC}"/>
                </a:ext>
              </a:extLst>
            </p:cNvPr>
            <p:cNvSpPr/>
            <p:nvPr/>
          </p:nvSpPr>
          <p:spPr>
            <a:xfrm>
              <a:off x="5674348" y="607452"/>
              <a:ext cx="3516458" cy="2375124"/>
            </a:xfrm>
            <a:prstGeom prst="cloudCallout">
              <a:avLst>
                <a:gd name="adj1" fmla="val -14524"/>
                <a:gd name="adj2" fmla="val 73923"/>
              </a:avLst>
            </a:prstGeom>
            <a:solidFill>
              <a:schemeClr val="bg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10" name="TextBox 9">
              <a:extLst>
                <a:ext uri="{FF2B5EF4-FFF2-40B4-BE49-F238E27FC236}">
                  <a16:creationId xmlns:a16="http://schemas.microsoft.com/office/drawing/2014/main" id="{50ADADF6-04D4-AE49-AC7E-91BBB6B5422F}"/>
                </a:ext>
              </a:extLst>
            </p:cNvPr>
            <p:cNvSpPr txBox="1"/>
            <p:nvPr/>
          </p:nvSpPr>
          <p:spPr>
            <a:xfrm>
              <a:off x="6180871" y="1010184"/>
              <a:ext cx="3180514" cy="1569660"/>
            </a:xfrm>
            <a:prstGeom prst="rect">
              <a:avLst/>
            </a:prstGeom>
            <a:noFill/>
          </p:spPr>
          <p:txBody>
            <a:bodyPr wrap="square" rtlCol="0">
              <a:spAutoFit/>
            </a:bodyPr>
            <a:lstStyle/>
            <a:p>
              <a:pPr defTabSz="457200"/>
              <a:r>
                <a:rPr lang="en-US" sz="2400" dirty="0">
                  <a:solidFill>
                    <a:prstClr val="black"/>
                  </a:solidFill>
                  <a:latin typeface="Calibri"/>
                </a:rPr>
                <a:t>How does this prove that life is miserable? Please explain it</a:t>
              </a:r>
            </a:p>
            <a:p>
              <a:pPr defTabSz="457200"/>
              <a:r>
                <a:rPr lang="en-US" sz="2400" dirty="0">
                  <a:solidFill>
                    <a:prstClr val="black"/>
                  </a:solidFill>
                  <a:latin typeface="Calibri"/>
                </a:rPr>
                <a:t>to us!</a:t>
              </a:r>
              <a:endParaRPr lang="en-US" sz="2400" i="1" dirty="0">
                <a:solidFill>
                  <a:prstClr val="black"/>
                </a:solidFill>
                <a:latin typeface="Calibri"/>
              </a:endParaRPr>
            </a:p>
          </p:txBody>
        </p:sp>
      </p:grpSp>
    </p:spTree>
    <p:extLst>
      <p:ext uri="{BB962C8B-B14F-4D97-AF65-F5344CB8AC3E}">
        <p14:creationId xmlns:p14="http://schemas.microsoft.com/office/powerpoint/2010/main" val="3448450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BC82080-888C-5449-A7B8-44360C52D8BD}"/>
              </a:ext>
            </a:extLst>
          </p:cNvPr>
          <p:cNvPicPr>
            <a:picLocks noChangeAspect="1"/>
          </p:cNvPicPr>
          <p:nvPr/>
        </p:nvPicPr>
        <p:blipFill>
          <a:blip r:embed="rId2"/>
          <a:stretch>
            <a:fillRect/>
          </a:stretch>
        </p:blipFill>
        <p:spPr>
          <a:xfrm>
            <a:off x="508983" y="3257427"/>
            <a:ext cx="2514600" cy="3467100"/>
          </a:xfrm>
          <a:prstGeom prst="rect">
            <a:avLst/>
          </a:prstGeom>
        </p:spPr>
      </p:pic>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backgroundRemoval t="320" b="100000" l="546" r="99345"/>
                    </a14:imgEffect>
                  </a14:imgLayer>
                </a14:imgProps>
              </a:ext>
            </a:extLst>
          </a:blip>
          <a:stretch>
            <a:fillRect/>
          </a:stretch>
        </p:blipFill>
        <p:spPr>
          <a:xfrm>
            <a:off x="8031656" y="3436939"/>
            <a:ext cx="3210480" cy="3287588"/>
          </a:xfrm>
          <a:prstGeom prst="rect">
            <a:avLst/>
          </a:prstGeom>
        </p:spPr>
      </p:pic>
      <p:grpSp>
        <p:nvGrpSpPr>
          <p:cNvPr id="4" name="Group 3"/>
          <p:cNvGrpSpPr/>
          <p:nvPr/>
        </p:nvGrpSpPr>
        <p:grpSpPr>
          <a:xfrm>
            <a:off x="2605763" y="120971"/>
            <a:ext cx="5743347" cy="4323464"/>
            <a:chOff x="1287729" y="904239"/>
            <a:chExt cx="4680889" cy="4908177"/>
          </a:xfrm>
        </p:grpSpPr>
        <p:sp>
          <p:nvSpPr>
            <p:cNvPr id="3" name="Oval Callout 2"/>
            <p:cNvSpPr/>
            <p:nvPr/>
          </p:nvSpPr>
          <p:spPr>
            <a:xfrm>
              <a:off x="1287729" y="904239"/>
              <a:ext cx="4680889" cy="4908177"/>
            </a:xfrm>
            <a:prstGeom prst="wedgeEllipseCallout">
              <a:avLst>
                <a:gd name="adj1" fmla="val -65433"/>
                <a:gd name="adj2" fmla="val 41131"/>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3200" dirty="0">
                <a:solidFill>
                  <a:prstClr val="black"/>
                </a:solidFill>
                <a:latin typeface="Calibri"/>
              </a:endParaRPr>
            </a:p>
          </p:txBody>
        </p:sp>
        <p:sp>
          <p:nvSpPr>
            <p:cNvPr id="5" name="TextBox 4"/>
            <p:cNvSpPr txBox="1"/>
            <p:nvPr/>
          </p:nvSpPr>
          <p:spPr>
            <a:xfrm>
              <a:off x="2163926" y="1376747"/>
              <a:ext cx="3143321" cy="4402451"/>
            </a:xfrm>
            <a:prstGeom prst="rect">
              <a:avLst/>
            </a:prstGeom>
            <a:noFill/>
          </p:spPr>
          <p:txBody>
            <a:bodyPr wrap="square" rtlCol="0">
              <a:spAutoFit/>
            </a:bodyPr>
            <a:lstStyle/>
            <a:p>
              <a:pPr defTabSz="457200"/>
              <a:r>
                <a:rPr lang="en-US" sz="1850" b="1" dirty="0">
                  <a:solidFill>
                    <a:prstClr val="black"/>
                  </a:solidFill>
                  <a:latin typeface="Calibri"/>
                </a:rPr>
                <a:t>For example</a:t>
              </a:r>
              <a:r>
                <a:rPr lang="en-US" sz="1850" b="1" dirty="0">
                  <a:solidFill>
                    <a:srgbClr val="00B050"/>
                  </a:solidFill>
                  <a:latin typeface="Calibri"/>
                </a:rPr>
                <a:t>, according to Katniss, District 12 </a:t>
              </a:r>
              <a:r>
                <a:rPr lang="en-US" sz="1850" b="1" dirty="0">
                  <a:solidFill>
                    <a:srgbClr val="00B050"/>
                  </a:solidFill>
                </a:rPr>
                <a:t>is usually filled with “men and women with hunched shoulders, swollen knuckles, many who have long since stopped trying to scrub the coal dust out of their broken nails, the lines of their sunken faces” (p. 4). </a:t>
              </a:r>
              <a:r>
                <a:rPr lang="en-US" sz="1850" b="1" dirty="0">
                  <a:solidFill>
                    <a:srgbClr val="0070C0"/>
                  </a:solidFill>
                </a:rPr>
                <a:t>This quote from Katniss makes clear life there is terrible because they spend their lives toiling away in the mines, so much so that their misery shows in their bodies.</a:t>
              </a:r>
              <a:endParaRPr lang="en-US" sz="1850" b="1" dirty="0">
                <a:solidFill>
                  <a:prstClr val="black"/>
                </a:solidFill>
              </a:endParaRPr>
            </a:p>
            <a:p>
              <a:pPr defTabSz="457200"/>
              <a:r>
                <a:rPr lang="en-US" sz="2400" dirty="0">
                  <a:solidFill>
                    <a:prstClr val="black"/>
                  </a:solidFill>
                  <a:latin typeface="Calibri"/>
                </a:rPr>
                <a:t> </a:t>
              </a:r>
              <a:endParaRPr lang="en-US" sz="2400" i="1" dirty="0">
                <a:solidFill>
                  <a:prstClr val="black"/>
                </a:solidFill>
                <a:latin typeface="Calibri"/>
              </a:endParaRPr>
            </a:p>
          </p:txBody>
        </p:sp>
      </p:grpSp>
    </p:spTree>
    <p:extLst>
      <p:ext uri="{BB962C8B-B14F-4D97-AF65-F5344CB8AC3E}">
        <p14:creationId xmlns:p14="http://schemas.microsoft.com/office/powerpoint/2010/main" val="313723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BC82080-888C-5449-A7B8-44360C52D8BD}"/>
              </a:ext>
            </a:extLst>
          </p:cNvPr>
          <p:cNvPicPr>
            <a:picLocks noChangeAspect="1"/>
          </p:cNvPicPr>
          <p:nvPr/>
        </p:nvPicPr>
        <p:blipFill>
          <a:blip r:embed="rId2"/>
          <a:stretch>
            <a:fillRect/>
          </a:stretch>
        </p:blipFill>
        <p:spPr>
          <a:xfrm>
            <a:off x="508983" y="3257427"/>
            <a:ext cx="2514600" cy="3467100"/>
          </a:xfrm>
          <a:prstGeom prst="rect">
            <a:avLst/>
          </a:prstGeom>
        </p:spPr>
      </p:pic>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backgroundRemoval t="320" b="100000" l="546" r="99345"/>
                    </a14:imgEffect>
                  </a14:imgLayer>
                </a14:imgProps>
              </a:ext>
            </a:extLst>
          </a:blip>
          <a:stretch>
            <a:fillRect/>
          </a:stretch>
        </p:blipFill>
        <p:spPr>
          <a:xfrm>
            <a:off x="8031656" y="3436939"/>
            <a:ext cx="3210480" cy="3287588"/>
          </a:xfrm>
          <a:prstGeom prst="rect">
            <a:avLst/>
          </a:prstGeom>
        </p:spPr>
      </p:pic>
      <p:grpSp>
        <p:nvGrpSpPr>
          <p:cNvPr id="4" name="Group 3"/>
          <p:cNvGrpSpPr/>
          <p:nvPr/>
        </p:nvGrpSpPr>
        <p:grpSpPr>
          <a:xfrm>
            <a:off x="2605763" y="120971"/>
            <a:ext cx="5743347" cy="4323464"/>
            <a:chOff x="1287729" y="904239"/>
            <a:chExt cx="4680889" cy="4908177"/>
          </a:xfrm>
        </p:grpSpPr>
        <p:sp>
          <p:nvSpPr>
            <p:cNvPr id="3" name="Oval Callout 2"/>
            <p:cNvSpPr/>
            <p:nvPr/>
          </p:nvSpPr>
          <p:spPr>
            <a:xfrm>
              <a:off x="1287729" y="904239"/>
              <a:ext cx="4680889" cy="4908177"/>
            </a:xfrm>
            <a:prstGeom prst="wedgeEllipseCallout">
              <a:avLst>
                <a:gd name="adj1" fmla="val -65433"/>
                <a:gd name="adj2" fmla="val 41131"/>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3200" dirty="0">
                <a:solidFill>
                  <a:prstClr val="black"/>
                </a:solidFill>
                <a:latin typeface="Calibri"/>
              </a:endParaRPr>
            </a:p>
          </p:txBody>
        </p:sp>
        <p:sp>
          <p:nvSpPr>
            <p:cNvPr id="5" name="TextBox 4"/>
            <p:cNvSpPr txBox="1"/>
            <p:nvPr/>
          </p:nvSpPr>
          <p:spPr>
            <a:xfrm>
              <a:off x="2163926" y="1376747"/>
              <a:ext cx="3072824" cy="2271106"/>
            </a:xfrm>
            <a:prstGeom prst="rect">
              <a:avLst/>
            </a:prstGeom>
            <a:noFill/>
          </p:spPr>
          <p:txBody>
            <a:bodyPr wrap="square" rtlCol="0">
              <a:spAutoFit/>
            </a:bodyPr>
            <a:lstStyle/>
            <a:p>
              <a:pPr defTabSz="457200"/>
              <a:r>
                <a:rPr lang="en-US" sz="2000" b="1" dirty="0">
                  <a:solidFill>
                    <a:prstClr val="black"/>
                  </a:solidFill>
                </a:rPr>
                <a:t>Another example is that </a:t>
              </a:r>
              <a:r>
                <a:rPr lang="en-US" sz="2000" b="1" dirty="0">
                  <a:solidFill>
                    <a:srgbClr val="00B050"/>
                  </a:solidFill>
                </a:rPr>
                <a:t>Katniss is forced to illegally hunt for food, both because there’s not enough in the District but also because her father was killed in a mine explosion years before.</a:t>
              </a:r>
              <a:r>
                <a:rPr lang="en-US" sz="2400" b="1" dirty="0">
                  <a:solidFill>
                    <a:prstClr val="black"/>
                  </a:solidFill>
                  <a:latin typeface="Calibri"/>
                </a:rPr>
                <a:t> </a:t>
              </a:r>
              <a:endParaRPr lang="en-US" sz="2400" b="1" i="1" dirty="0">
                <a:solidFill>
                  <a:prstClr val="black"/>
                </a:solidFill>
                <a:latin typeface="Calibri"/>
              </a:endParaRPr>
            </a:p>
          </p:txBody>
        </p:sp>
      </p:grpSp>
    </p:spTree>
    <p:extLst>
      <p:ext uri="{BB962C8B-B14F-4D97-AF65-F5344CB8AC3E}">
        <p14:creationId xmlns:p14="http://schemas.microsoft.com/office/powerpoint/2010/main" val="41322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BC82080-888C-5449-A7B8-44360C52D8BD}"/>
              </a:ext>
            </a:extLst>
          </p:cNvPr>
          <p:cNvPicPr>
            <a:picLocks noChangeAspect="1"/>
          </p:cNvPicPr>
          <p:nvPr/>
        </p:nvPicPr>
        <p:blipFill>
          <a:blip r:embed="rId2"/>
          <a:stretch>
            <a:fillRect/>
          </a:stretch>
        </p:blipFill>
        <p:spPr>
          <a:xfrm>
            <a:off x="508983" y="3257427"/>
            <a:ext cx="2514600" cy="3467100"/>
          </a:xfrm>
          <a:prstGeom prst="rect">
            <a:avLst/>
          </a:prstGeom>
        </p:spPr>
      </p:pic>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backgroundRemoval t="320" b="100000" l="546" r="99345"/>
                    </a14:imgEffect>
                  </a14:imgLayer>
                </a14:imgProps>
              </a:ext>
            </a:extLst>
          </a:blip>
          <a:stretch>
            <a:fillRect/>
          </a:stretch>
        </p:blipFill>
        <p:spPr>
          <a:xfrm>
            <a:off x="8031656" y="3436939"/>
            <a:ext cx="3210480" cy="3287588"/>
          </a:xfrm>
          <a:prstGeom prst="rect">
            <a:avLst/>
          </a:prstGeom>
        </p:spPr>
      </p:pic>
      <p:grpSp>
        <p:nvGrpSpPr>
          <p:cNvPr id="4" name="Group 3"/>
          <p:cNvGrpSpPr/>
          <p:nvPr/>
        </p:nvGrpSpPr>
        <p:grpSpPr>
          <a:xfrm>
            <a:off x="2605763" y="120971"/>
            <a:ext cx="5743347" cy="4323464"/>
            <a:chOff x="1287729" y="904239"/>
            <a:chExt cx="4680889" cy="4908177"/>
          </a:xfrm>
        </p:grpSpPr>
        <p:sp>
          <p:nvSpPr>
            <p:cNvPr id="3" name="Oval Callout 2"/>
            <p:cNvSpPr/>
            <p:nvPr/>
          </p:nvSpPr>
          <p:spPr>
            <a:xfrm>
              <a:off x="1287729" y="904239"/>
              <a:ext cx="4680889" cy="4908177"/>
            </a:xfrm>
            <a:prstGeom prst="wedgeEllipseCallout">
              <a:avLst>
                <a:gd name="adj1" fmla="val -65433"/>
                <a:gd name="adj2" fmla="val 41131"/>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3200" dirty="0">
                <a:solidFill>
                  <a:prstClr val="black"/>
                </a:solidFill>
                <a:latin typeface="Calibri"/>
              </a:endParaRPr>
            </a:p>
          </p:txBody>
        </p:sp>
        <p:sp>
          <p:nvSpPr>
            <p:cNvPr id="5" name="TextBox 4"/>
            <p:cNvSpPr txBox="1"/>
            <p:nvPr/>
          </p:nvSpPr>
          <p:spPr>
            <a:xfrm>
              <a:off x="2163926" y="1376747"/>
              <a:ext cx="3072824" cy="4018109"/>
            </a:xfrm>
            <a:prstGeom prst="rect">
              <a:avLst/>
            </a:prstGeom>
            <a:noFill/>
          </p:spPr>
          <p:txBody>
            <a:bodyPr wrap="square" rtlCol="0">
              <a:spAutoFit/>
            </a:bodyPr>
            <a:lstStyle/>
            <a:p>
              <a:pPr defTabSz="457200"/>
              <a:r>
                <a:rPr lang="en-US" sz="2000" b="1" dirty="0">
                  <a:solidFill>
                    <a:prstClr val="black"/>
                  </a:solidFill>
                </a:rPr>
                <a:t>Another example is that </a:t>
              </a:r>
              <a:r>
                <a:rPr lang="en-US" sz="2000" b="1" dirty="0">
                  <a:solidFill>
                    <a:srgbClr val="00B050"/>
                  </a:solidFill>
                </a:rPr>
                <a:t>Katniss is forced to illegally hunt for food, both because there’s not enough in the District but also because her father was killed in a mine explosion years before. </a:t>
              </a:r>
              <a:r>
                <a:rPr lang="en-US" sz="2000" b="1" dirty="0">
                  <a:solidFill>
                    <a:srgbClr val="0070C0"/>
                  </a:solidFill>
                </a:rPr>
                <a:t>Because this is obviously not an easy life—but one that’s full of danger of an early death—it’s clear that the people in District 12 are miserable.</a:t>
              </a:r>
              <a:r>
                <a:rPr lang="en-US" sz="2400" b="1" dirty="0">
                  <a:solidFill>
                    <a:prstClr val="black"/>
                  </a:solidFill>
                  <a:latin typeface="Calibri"/>
                </a:rPr>
                <a:t> </a:t>
              </a:r>
              <a:endParaRPr lang="en-US" sz="2400" b="1" i="1" dirty="0">
                <a:solidFill>
                  <a:prstClr val="black"/>
                </a:solidFill>
                <a:latin typeface="Calibri"/>
              </a:endParaRPr>
            </a:p>
          </p:txBody>
        </p:sp>
      </p:grpSp>
    </p:spTree>
    <p:extLst>
      <p:ext uri="{BB962C8B-B14F-4D97-AF65-F5344CB8AC3E}">
        <p14:creationId xmlns:p14="http://schemas.microsoft.com/office/powerpoint/2010/main" val="141508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2314A768-98EF-B94D-BE80-EE964C8EB16B}"/>
              </a:ext>
            </a:extLst>
          </p:cNvPr>
          <p:cNvPicPr>
            <a:picLocks noChangeAspect="1"/>
          </p:cNvPicPr>
          <p:nvPr/>
        </p:nvPicPr>
        <p:blipFill>
          <a:blip r:embed="rId2"/>
          <a:stretch>
            <a:fillRect/>
          </a:stretch>
        </p:blipFill>
        <p:spPr>
          <a:xfrm>
            <a:off x="1181367" y="3258366"/>
            <a:ext cx="2514600" cy="3467100"/>
          </a:xfrm>
          <a:prstGeom prst="rect">
            <a:avLst/>
          </a:prstGeom>
        </p:spPr>
      </p:pic>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backgroundRemoval t="320" b="100000" l="546" r="99345"/>
                    </a14:imgEffect>
                  </a14:imgLayer>
                </a14:imgProps>
              </a:ext>
            </a:extLst>
          </a:blip>
          <a:stretch>
            <a:fillRect/>
          </a:stretch>
        </p:blipFill>
        <p:spPr>
          <a:xfrm>
            <a:off x="7351925" y="3488504"/>
            <a:ext cx="3210480" cy="3287588"/>
          </a:xfrm>
          <a:prstGeom prst="rect">
            <a:avLst/>
          </a:prstGeom>
        </p:spPr>
      </p:pic>
      <p:grpSp>
        <p:nvGrpSpPr>
          <p:cNvPr id="15" name="Group 14"/>
          <p:cNvGrpSpPr/>
          <p:nvPr/>
        </p:nvGrpSpPr>
        <p:grpSpPr>
          <a:xfrm>
            <a:off x="3122953" y="1435959"/>
            <a:ext cx="3879169" cy="2277947"/>
            <a:chOff x="1642779" y="1417638"/>
            <a:chExt cx="3879169" cy="2277947"/>
          </a:xfrm>
        </p:grpSpPr>
        <p:sp>
          <p:nvSpPr>
            <p:cNvPr id="16" name="Oval Callout 15"/>
            <p:cNvSpPr/>
            <p:nvPr/>
          </p:nvSpPr>
          <p:spPr>
            <a:xfrm>
              <a:off x="1642779" y="1417638"/>
              <a:ext cx="3879169" cy="2277947"/>
            </a:xfrm>
            <a:prstGeom prst="wedgeEllipseCallout">
              <a:avLst>
                <a:gd name="adj1" fmla="val -60517"/>
                <a:gd name="adj2" fmla="val 63134"/>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3200" dirty="0">
                <a:solidFill>
                  <a:prstClr val="black"/>
                </a:solidFill>
                <a:latin typeface="Calibri"/>
              </a:endParaRPr>
            </a:p>
          </p:txBody>
        </p:sp>
        <p:sp>
          <p:nvSpPr>
            <p:cNvPr id="17" name="TextBox 16"/>
            <p:cNvSpPr txBox="1"/>
            <p:nvPr/>
          </p:nvSpPr>
          <p:spPr>
            <a:xfrm>
              <a:off x="1987899" y="1688706"/>
              <a:ext cx="3354584" cy="461665"/>
            </a:xfrm>
            <a:prstGeom prst="rect">
              <a:avLst/>
            </a:prstGeom>
            <a:noFill/>
          </p:spPr>
          <p:txBody>
            <a:bodyPr wrap="square" rtlCol="0">
              <a:spAutoFit/>
            </a:bodyPr>
            <a:lstStyle/>
            <a:p>
              <a:pPr defTabSz="457200"/>
              <a:endParaRPr lang="en-US" sz="2400" i="1" dirty="0">
                <a:solidFill>
                  <a:prstClr val="black"/>
                </a:solidFill>
                <a:latin typeface="Calibri"/>
              </a:endParaRPr>
            </a:p>
          </p:txBody>
        </p:sp>
      </p:grpSp>
      <p:sp>
        <p:nvSpPr>
          <p:cNvPr id="19" name="TextBox 18"/>
          <p:cNvSpPr txBox="1"/>
          <p:nvPr/>
        </p:nvSpPr>
        <p:spPr>
          <a:xfrm>
            <a:off x="3527024" y="1902068"/>
            <a:ext cx="3180514" cy="1200328"/>
          </a:xfrm>
          <a:prstGeom prst="rect">
            <a:avLst/>
          </a:prstGeom>
          <a:noFill/>
        </p:spPr>
        <p:txBody>
          <a:bodyPr wrap="square" rtlCol="0">
            <a:spAutoFit/>
          </a:bodyPr>
          <a:lstStyle/>
          <a:p>
            <a:pPr defTabSz="457200"/>
            <a:r>
              <a:rPr lang="en-US" sz="2400" dirty="0">
                <a:solidFill>
                  <a:prstClr val="black"/>
                </a:solidFill>
                <a:latin typeface="Calibri"/>
              </a:rPr>
              <a:t>Now I’ve proven that the people of District 12 are miserable.</a:t>
            </a:r>
            <a:endParaRPr lang="en-US" sz="2400" i="1" dirty="0">
              <a:solidFill>
                <a:prstClr val="black"/>
              </a:solidFill>
              <a:latin typeface="Calibri"/>
            </a:endParaRPr>
          </a:p>
        </p:txBody>
      </p:sp>
      <p:grpSp>
        <p:nvGrpSpPr>
          <p:cNvPr id="5" name="Group 4"/>
          <p:cNvGrpSpPr/>
          <p:nvPr/>
        </p:nvGrpSpPr>
        <p:grpSpPr>
          <a:xfrm>
            <a:off x="7296706" y="708849"/>
            <a:ext cx="3562722" cy="2375124"/>
            <a:chOff x="5674348" y="607452"/>
            <a:chExt cx="3562722" cy="2375124"/>
          </a:xfrm>
        </p:grpSpPr>
        <p:sp>
          <p:nvSpPr>
            <p:cNvPr id="21" name="Cloud Callout 20"/>
            <p:cNvSpPr/>
            <p:nvPr/>
          </p:nvSpPr>
          <p:spPr>
            <a:xfrm>
              <a:off x="5674348" y="607452"/>
              <a:ext cx="3516458" cy="2375124"/>
            </a:xfrm>
            <a:prstGeom prst="cloudCallout">
              <a:avLst>
                <a:gd name="adj1" fmla="val -14524"/>
                <a:gd name="adj2" fmla="val 73923"/>
              </a:avLst>
            </a:prstGeom>
            <a:solidFill>
              <a:schemeClr val="bg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22" name="TextBox 21"/>
            <p:cNvSpPr txBox="1"/>
            <p:nvPr/>
          </p:nvSpPr>
          <p:spPr>
            <a:xfrm>
              <a:off x="6056556" y="903876"/>
              <a:ext cx="3180514" cy="1569660"/>
            </a:xfrm>
            <a:prstGeom prst="rect">
              <a:avLst/>
            </a:prstGeom>
            <a:noFill/>
          </p:spPr>
          <p:txBody>
            <a:bodyPr wrap="square" rtlCol="0">
              <a:spAutoFit/>
            </a:bodyPr>
            <a:lstStyle/>
            <a:p>
              <a:pPr defTabSz="457200"/>
              <a:r>
                <a:rPr lang="en-US" sz="2400" dirty="0">
                  <a:solidFill>
                    <a:prstClr val="black"/>
                  </a:solidFill>
                  <a:latin typeface="Calibri"/>
                </a:rPr>
                <a:t>So what? How does that show the message that liberty’s more important than life?</a:t>
              </a:r>
              <a:endParaRPr lang="en-US" sz="2400" i="1" dirty="0">
                <a:solidFill>
                  <a:prstClr val="black"/>
                </a:solidFill>
                <a:latin typeface="Calibri"/>
              </a:endParaRPr>
            </a:p>
          </p:txBody>
        </p:sp>
      </p:grpSp>
    </p:spTree>
    <p:extLst>
      <p:ext uri="{BB962C8B-B14F-4D97-AF65-F5344CB8AC3E}">
        <p14:creationId xmlns:p14="http://schemas.microsoft.com/office/powerpoint/2010/main" val="3129321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2314A768-98EF-B94D-BE80-EE964C8EB16B}"/>
              </a:ext>
            </a:extLst>
          </p:cNvPr>
          <p:cNvPicPr>
            <a:picLocks noChangeAspect="1"/>
          </p:cNvPicPr>
          <p:nvPr/>
        </p:nvPicPr>
        <p:blipFill>
          <a:blip r:embed="rId2"/>
          <a:stretch>
            <a:fillRect/>
          </a:stretch>
        </p:blipFill>
        <p:spPr>
          <a:xfrm>
            <a:off x="1181367" y="3258366"/>
            <a:ext cx="2514600" cy="3467100"/>
          </a:xfrm>
          <a:prstGeom prst="rect">
            <a:avLst/>
          </a:prstGeom>
        </p:spPr>
      </p:pic>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backgroundRemoval t="320" b="100000" l="546" r="99345"/>
                    </a14:imgEffect>
                  </a14:imgLayer>
                </a14:imgProps>
              </a:ext>
            </a:extLst>
          </a:blip>
          <a:stretch>
            <a:fillRect/>
          </a:stretch>
        </p:blipFill>
        <p:spPr>
          <a:xfrm>
            <a:off x="7351925" y="3488504"/>
            <a:ext cx="3210480" cy="3287588"/>
          </a:xfrm>
          <a:prstGeom prst="rect">
            <a:avLst/>
          </a:prstGeom>
        </p:spPr>
      </p:pic>
      <p:grpSp>
        <p:nvGrpSpPr>
          <p:cNvPr id="5" name="Group 4"/>
          <p:cNvGrpSpPr/>
          <p:nvPr/>
        </p:nvGrpSpPr>
        <p:grpSpPr>
          <a:xfrm>
            <a:off x="7296706" y="708849"/>
            <a:ext cx="3562722" cy="2375124"/>
            <a:chOff x="5674348" y="607452"/>
            <a:chExt cx="3562722" cy="2375124"/>
          </a:xfrm>
        </p:grpSpPr>
        <p:sp>
          <p:nvSpPr>
            <p:cNvPr id="21" name="Cloud Callout 20"/>
            <p:cNvSpPr/>
            <p:nvPr/>
          </p:nvSpPr>
          <p:spPr>
            <a:xfrm>
              <a:off x="5674348" y="607452"/>
              <a:ext cx="3516458" cy="2375124"/>
            </a:xfrm>
            <a:prstGeom prst="cloudCallout">
              <a:avLst>
                <a:gd name="adj1" fmla="val -14524"/>
                <a:gd name="adj2" fmla="val 73923"/>
              </a:avLst>
            </a:prstGeom>
            <a:solidFill>
              <a:schemeClr val="bg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22" name="TextBox 21"/>
            <p:cNvSpPr txBox="1"/>
            <p:nvPr/>
          </p:nvSpPr>
          <p:spPr>
            <a:xfrm>
              <a:off x="6056556" y="903876"/>
              <a:ext cx="3180514" cy="1569660"/>
            </a:xfrm>
            <a:prstGeom prst="rect">
              <a:avLst/>
            </a:prstGeom>
            <a:noFill/>
          </p:spPr>
          <p:txBody>
            <a:bodyPr wrap="square" rtlCol="0">
              <a:spAutoFit/>
            </a:bodyPr>
            <a:lstStyle/>
            <a:p>
              <a:pPr defTabSz="457200"/>
              <a:r>
                <a:rPr lang="en-US" sz="2400" dirty="0">
                  <a:solidFill>
                    <a:prstClr val="black"/>
                  </a:solidFill>
                  <a:latin typeface="Calibri"/>
                </a:rPr>
                <a:t>So what? How does that show the message that freedom’s more important than life?</a:t>
              </a:r>
              <a:endParaRPr lang="en-US" sz="2400" i="1" dirty="0">
                <a:solidFill>
                  <a:prstClr val="black"/>
                </a:solidFill>
                <a:latin typeface="Calibri"/>
              </a:endParaRPr>
            </a:p>
          </p:txBody>
        </p:sp>
      </p:grpSp>
      <p:sp>
        <p:nvSpPr>
          <p:cNvPr id="6" name="Rectangle 5">
            <a:extLst>
              <a:ext uri="{FF2B5EF4-FFF2-40B4-BE49-F238E27FC236}">
                <a16:creationId xmlns:a16="http://schemas.microsoft.com/office/drawing/2014/main" id="{5B5A800F-9FDD-EF40-B1B7-CB3EF2DA8F7C}"/>
              </a:ext>
            </a:extLst>
          </p:cNvPr>
          <p:cNvSpPr/>
          <p:nvPr/>
        </p:nvSpPr>
        <p:spPr>
          <a:xfrm>
            <a:off x="1639019" y="708849"/>
            <a:ext cx="4572000" cy="212061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How does District 12’s misery relate to the thesis? That </a:t>
            </a:r>
            <a:r>
              <a:rPr lang="en-US" sz="2400" i="1" dirty="0">
                <a:solidFill>
                  <a:schemeClr val="tx1"/>
                </a:solidFill>
              </a:rPr>
              <a:t>The Hunger Games’</a:t>
            </a:r>
            <a:r>
              <a:rPr lang="en-US" sz="2400" dirty="0">
                <a:solidFill>
                  <a:schemeClr val="tx1"/>
                </a:solidFill>
              </a:rPr>
              <a:t> message is that freedom is more important than life?</a:t>
            </a:r>
          </a:p>
        </p:txBody>
      </p:sp>
    </p:spTree>
    <p:extLst>
      <p:ext uri="{BB962C8B-B14F-4D97-AF65-F5344CB8AC3E}">
        <p14:creationId xmlns:p14="http://schemas.microsoft.com/office/powerpoint/2010/main" val="80547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2314A768-98EF-B94D-BE80-EE964C8EB16B}"/>
              </a:ext>
            </a:extLst>
          </p:cNvPr>
          <p:cNvPicPr>
            <a:picLocks noChangeAspect="1"/>
          </p:cNvPicPr>
          <p:nvPr/>
        </p:nvPicPr>
        <p:blipFill>
          <a:blip r:embed="rId2"/>
          <a:stretch>
            <a:fillRect/>
          </a:stretch>
        </p:blipFill>
        <p:spPr>
          <a:xfrm>
            <a:off x="1181367" y="3258366"/>
            <a:ext cx="2514600" cy="3467100"/>
          </a:xfrm>
          <a:prstGeom prst="rect">
            <a:avLst/>
          </a:prstGeom>
        </p:spPr>
      </p:pic>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backgroundRemoval t="320" b="100000" l="546" r="99345"/>
                    </a14:imgEffect>
                  </a14:imgLayer>
                </a14:imgProps>
              </a:ext>
            </a:extLst>
          </a:blip>
          <a:stretch>
            <a:fillRect/>
          </a:stretch>
        </p:blipFill>
        <p:spPr>
          <a:xfrm>
            <a:off x="7351925" y="3488504"/>
            <a:ext cx="3210480" cy="3287588"/>
          </a:xfrm>
          <a:prstGeom prst="rect">
            <a:avLst/>
          </a:prstGeom>
        </p:spPr>
      </p:pic>
      <p:grpSp>
        <p:nvGrpSpPr>
          <p:cNvPr id="9" name="Group 8">
            <a:extLst>
              <a:ext uri="{FF2B5EF4-FFF2-40B4-BE49-F238E27FC236}">
                <a16:creationId xmlns:a16="http://schemas.microsoft.com/office/drawing/2014/main" id="{C9571A83-5AF2-214D-B11D-307B16FD5277}"/>
              </a:ext>
            </a:extLst>
          </p:cNvPr>
          <p:cNvGrpSpPr/>
          <p:nvPr/>
        </p:nvGrpSpPr>
        <p:grpSpPr>
          <a:xfrm>
            <a:off x="3184033" y="1339904"/>
            <a:ext cx="3879169" cy="2277947"/>
            <a:chOff x="1642779" y="1417638"/>
            <a:chExt cx="3879169" cy="2277947"/>
          </a:xfrm>
        </p:grpSpPr>
        <p:sp>
          <p:nvSpPr>
            <p:cNvPr id="10" name="Oval Callout 9">
              <a:extLst>
                <a:ext uri="{FF2B5EF4-FFF2-40B4-BE49-F238E27FC236}">
                  <a16:creationId xmlns:a16="http://schemas.microsoft.com/office/drawing/2014/main" id="{822F475C-7EA6-344D-A419-E5452472C4B0}"/>
                </a:ext>
              </a:extLst>
            </p:cNvPr>
            <p:cNvSpPr/>
            <p:nvPr/>
          </p:nvSpPr>
          <p:spPr>
            <a:xfrm>
              <a:off x="1642779" y="1417638"/>
              <a:ext cx="3879169" cy="2277947"/>
            </a:xfrm>
            <a:prstGeom prst="wedgeEllipseCallout">
              <a:avLst>
                <a:gd name="adj1" fmla="val -63630"/>
                <a:gd name="adj2" fmla="val 66163"/>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3200" dirty="0">
                <a:solidFill>
                  <a:prstClr val="black"/>
                </a:solidFill>
                <a:latin typeface="Calibri"/>
              </a:endParaRPr>
            </a:p>
          </p:txBody>
        </p:sp>
        <p:sp>
          <p:nvSpPr>
            <p:cNvPr id="11" name="TextBox 10">
              <a:extLst>
                <a:ext uri="{FF2B5EF4-FFF2-40B4-BE49-F238E27FC236}">
                  <a16:creationId xmlns:a16="http://schemas.microsoft.com/office/drawing/2014/main" id="{682A87B9-FCC9-064F-BECB-23FE26F6A05F}"/>
                </a:ext>
              </a:extLst>
            </p:cNvPr>
            <p:cNvSpPr txBox="1"/>
            <p:nvPr/>
          </p:nvSpPr>
          <p:spPr>
            <a:xfrm>
              <a:off x="1987899" y="1688706"/>
              <a:ext cx="3354584" cy="461665"/>
            </a:xfrm>
            <a:prstGeom prst="rect">
              <a:avLst/>
            </a:prstGeom>
            <a:noFill/>
          </p:spPr>
          <p:txBody>
            <a:bodyPr wrap="square" rtlCol="0">
              <a:spAutoFit/>
            </a:bodyPr>
            <a:lstStyle/>
            <a:p>
              <a:pPr defTabSz="457200"/>
              <a:endParaRPr lang="en-US" sz="2400" i="1" dirty="0">
                <a:solidFill>
                  <a:prstClr val="black"/>
                </a:solidFill>
                <a:latin typeface="Calibri"/>
              </a:endParaRPr>
            </a:p>
          </p:txBody>
        </p:sp>
      </p:grpSp>
      <p:sp>
        <p:nvSpPr>
          <p:cNvPr id="12" name="TextBox 11">
            <a:extLst>
              <a:ext uri="{FF2B5EF4-FFF2-40B4-BE49-F238E27FC236}">
                <a16:creationId xmlns:a16="http://schemas.microsoft.com/office/drawing/2014/main" id="{5FABEA09-8E80-DF47-83EE-B3B2A9014132}"/>
              </a:ext>
            </a:extLst>
          </p:cNvPr>
          <p:cNvSpPr txBox="1"/>
          <p:nvPr/>
        </p:nvSpPr>
        <p:spPr>
          <a:xfrm>
            <a:off x="3685969" y="1699388"/>
            <a:ext cx="3180514" cy="1569660"/>
          </a:xfrm>
          <a:prstGeom prst="rect">
            <a:avLst/>
          </a:prstGeom>
          <a:noFill/>
        </p:spPr>
        <p:txBody>
          <a:bodyPr wrap="square" rtlCol="0">
            <a:spAutoFit/>
          </a:bodyPr>
          <a:lstStyle/>
          <a:p>
            <a:pPr defTabSz="457200"/>
            <a:r>
              <a:rPr lang="en-US" sz="2400" dirty="0">
                <a:solidFill>
                  <a:prstClr val="black"/>
                </a:solidFill>
                <a:latin typeface="Calibri"/>
              </a:rPr>
              <a:t>Because Collins paints such a clear picture of their hopeless, painful lives…</a:t>
            </a:r>
            <a:endParaRPr lang="en-US" sz="2400" i="1" dirty="0">
              <a:solidFill>
                <a:prstClr val="black"/>
              </a:solidFill>
              <a:latin typeface="Calibri"/>
            </a:endParaRPr>
          </a:p>
        </p:txBody>
      </p:sp>
      <p:sp>
        <p:nvSpPr>
          <p:cNvPr id="13" name="TextBox 12">
            <a:extLst>
              <a:ext uri="{FF2B5EF4-FFF2-40B4-BE49-F238E27FC236}">
                <a16:creationId xmlns:a16="http://schemas.microsoft.com/office/drawing/2014/main" id="{DA69E6BB-D32B-F54B-9D49-ED8836E013C7}"/>
              </a:ext>
            </a:extLst>
          </p:cNvPr>
          <p:cNvSpPr txBox="1"/>
          <p:nvPr/>
        </p:nvSpPr>
        <p:spPr>
          <a:xfrm>
            <a:off x="497426" y="311012"/>
            <a:ext cx="2835008" cy="1569660"/>
          </a:xfrm>
          <a:prstGeom prst="rect">
            <a:avLst/>
          </a:prstGeom>
          <a:solidFill>
            <a:srgbClr val="FFFFFF"/>
          </a:solidFill>
          <a:ln>
            <a:solidFill>
              <a:srgbClr val="000000"/>
            </a:solidFill>
          </a:ln>
        </p:spPr>
        <p:txBody>
          <a:bodyPr wrap="square" rtlCol="0">
            <a:spAutoFit/>
          </a:bodyPr>
          <a:lstStyle/>
          <a:p>
            <a:pPr defTabSz="457200"/>
            <a:r>
              <a:rPr lang="en-US" sz="3200" dirty="0">
                <a:solidFill>
                  <a:prstClr val="black"/>
                </a:solidFill>
                <a:latin typeface="Calibri"/>
              </a:rPr>
              <a:t>Connecting back to thesis (the link).</a:t>
            </a:r>
          </a:p>
        </p:txBody>
      </p:sp>
    </p:spTree>
    <p:extLst>
      <p:ext uri="{BB962C8B-B14F-4D97-AF65-F5344CB8AC3E}">
        <p14:creationId xmlns:p14="http://schemas.microsoft.com/office/powerpoint/2010/main" val="1281884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1C202E9-408A-ED4A-A326-C5325E62AC7B}"/>
              </a:ext>
            </a:extLst>
          </p:cNvPr>
          <p:cNvPicPr>
            <a:picLocks noChangeAspect="1"/>
          </p:cNvPicPr>
          <p:nvPr/>
        </p:nvPicPr>
        <p:blipFill>
          <a:blip r:embed="rId2"/>
          <a:stretch>
            <a:fillRect/>
          </a:stretch>
        </p:blipFill>
        <p:spPr>
          <a:xfrm>
            <a:off x="1181367" y="3258366"/>
            <a:ext cx="2514600" cy="3467100"/>
          </a:xfrm>
          <a:prstGeom prst="rect">
            <a:avLst/>
          </a:prstGeom>
        </p:spPr>
      </p:pic>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backgroundRemoval t="320" b="100000" l="546" r="99345"/>
                    </a14:imgEffect>
                  </a14:imgLayer>
                </a14:imgProps>
              </a:ext>
            </a:extLst>
          </a:blip>
          <a:stretch>
            <a:fillRect/>
          </a:stretch>
        </p:blipFill>
        <p:spPr>
          <a:xfrm>
            <a:off x="7351925" y="3488504"/>
            <a:ext cx="3210480" cy="3287588"/>
          </a:xfrm>
          <a:prstGeom prst="rect">
            <a:avLst/>
          </a:prstGeom>
        </p:spPr>
      </p:pic>
      <p:grpSp>
        <p:nvGrpSpPr>
          <p:cNvPr id="15" name="Group 14"/>
          <p:cNvGrpSpPr/>
          <p:nvPr/>
        </p:nvGrpSpPr>
        <p:grpSpPr>
          <a:xfrm>
            <a:off x="2961975" y="1150600"/>
            <a:ext cx="5188363" cy="2689429"/>
            <a:chOff x="1642779" y="1417638"/>
            <a:chExt cx="3879169" cy="2277947"/>
          </a:xfrm>
        </p:grpSpPr>
        <p:sp>
          <p:nvSpPr>
            <p:cNvPr id="16" name="Oval Callout 15"/>
            <p:cNvSpPr/>
            <p:nvPr/>
          </p:nvSpPr>
          <p:spPr>
            <a:xfrm>
              <a:off x="1642779" y="1417638"/>
              <a:ext cx="3879169" cy="2277947"/>
            </a:xfrm>
            <a:prstGeom prst="wedgeEllipseCallout">
              <a:avLst>
                <a:gd name="adj1" fmla="val -58147"/>
                <a:gd name="adj2" fmla="val 60621"/>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3200" dirty="0">
                <a:solidFill>
                  <a:prstClr val="black"/>
                </a:solidFill>
                <a:latin typeface="Calibri"/>
              </a:endParaRPr>
            </a:p>
          </p:txBody>
        </p:sp>
        <p:sp>
          <p:nvSpPr>
            <p:cNvPr id="17" name="TextBox 16"/>
            <p:cNvSpPr txBox="1"/>
            <p:nvPr/>
          </p:nvSpPr>
          <p:spPr>
            <a:xfrm>
              <a:off x="1987899" y="1688706"/>
              <a:ext cx="3354584" cy="391030"/>
            </a:xfrm>
            <a:prstGeom prst="rect">
              <a:avLst/>
            </a:prstGeom>
            <a:noFill/>
          </p:spPr>
          <p:txBody>
            <a:bodyPr wrap="square" rtlCol="0">
              <a:spAutoFit/>
            </a:bodyPr>
            <a:lstStyle/>
            <a:p>
              <a:pPr defTabSz="457200"/>
              <a:endParaRPr lang="en-US" sz="2400" i="1" dirty="0">
                <a:solidFill>
                  <a:prstClr val="black"/>
                </a:solidFill>
                <a:latin typeface="Calibri"/>
              </a:endParaRPr>
            </a:p>
          </p:txBody>
        </p:sp>
      </p:grpSp>
      <p:sp>
        <p:nvSpPr>
          <p:cNvPr id="19" name="TextBox 18"/>
          <p:cNvSpPr txBox="1"/>
          <p:nvPr/>
        </p:nvSpPr>
        <p:spPr>
          <a:xfrm>
            <a:off x="3658359" y="1506107"/>
            <a:ext cx="4036417" cy="1938992"/>
          </a:xfrm>
          <a:prstGeom prst="rect">
            <a:avLst/>
          </a:prstGeom>
          <a:noFill/>
        </p:spPr>
        <p:txBody>
          <a:bodyPr wrap="square" rtlCol="0">
            <a:spAutoFit/>
          </a:bodyPr>
          <a:lstStyle/>
          <a:p>
            <a:pPr defTabSz="457200"/>
            <a:r>
              <a:rPr lang="en-US" sz="2400" dirty="0">
                <a:solidFill>
                  <a:prstClr val="black"/>
                </a:solidFill>
                <a:latin typeface="Calibri"/>
              </a:rPr>
              <a:t>…the reader can see that sacrificing their liberty to The Capital in exchange for peace wasn’t worth it for District 12—it only made things worse.</a:t>
            </a:r>
            <a:endParaRPr lang="en-US" sz="2400" i="1" dirty="0">
              <a:solidFill>
                <a:prstClr val="black"/>
              </a:solidFill>
              <a:latin typeface="Calibri"/>
            </a:endParaRPr>
          </a:p>
        </p:txBody>
      </p:sp>
      <p:sp>
        <p:nvSpPr>
          <p:cNvPr id="9" name="TextBox 8">
            <a:extLst>
              <a:ext uri="{FF2B5EF4-FFF2-40B4-BE49-F238E27FC236}">
                <a16:creationId xmlns:a16="http://schemas.microsoft.com/office/drawing/2014/main" id="{169EDD82-00D2-FE42-A73B-8C42F57D4422}"/>
              </a:ext>
            </a:extLst>
          </p:cNvPr>
          <p:cNvSpPr txBox="1"/>
          <p:nvPr/>
        </p:nvSpPr>
        <p:spPr>
          <a:xfrm>
            <a:off x="497426" y="311012"/>
            <a:ext cx="2835008" cy="1569660"/>
          </a:xfrm>
          <a:prstGeom prst="rect">
            <a:avLst/>
          </a:prstGeom>
          <a:solidFill>
            <a:srgbClr val="FFFFFF"/>
          </a:solidFill>
          <a:ln>
            <a:solidFill>
              <a:srgbClr val="000000"/>
            </a:solidFill>
          </a:ln>
        </p:spPr>
        <p:txBody>
          <a:bodyPr wrap="square" rtlCol="0">
            <a:spAutoFit/>
          </a:bodyPr>
          <a:lstStyle/>
          <a:p>
            <a:pPr defTabSz="457200"/>
            <a:r>
              <a:rPr lang="en-US" sz="3200" dirty="0">
                <a:solidFill>
                  <a:prstClr val="black"/>
                </a:solidFill>
                <a:latin typeface="Calibri"/>
              </a:rPr>
              <a:t>Connecting back to thesis (the link).</a:t>
            </a:r>
          </a:p>
        </p:txBody>
      </p:sp>
    </p:spTree>
    <p:extLst>
      <p:ext uri="{BB962C8B-B14F-4D97-AF65-F5344CB8AC3E}">
        <p14:creationId xmlns:p14="http://schemas.microsoft.com/office/powerpoint/2010/main" val="2533438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3005EAE-70AB-6342-A5E2-D63CC4D7A277}"/>
              </a:ext>
            </a:extLst>
          </p:cNvPr>
          <p:cNvPicPr>
            <a:picLocks noChangeAspect="1"/>
          </p:cNvPicPr>
          <p:nvPr/>
        </p:nvPicPr>
        <p:blipFill>
          <a:blip r:embed="rId2"/>
          <a:stretch>
            <a:fillRect/>
          </a:stretch>
        </p:blipFill>
        <p:spPr>
          <a:xfrm>
            <a:off x="1181367" y="3258366"/>
            <a:ext cx="2514600" cy="3467100"/>
          </a:xfrm>
          <a:prstGeom prst="rect">
            <a:avLst/>
          </a:prstGeom>
        </p:spPr>
      </p:pic>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backgroundRemoval t="320" b="100000" l="546" r="99345"/>
                    </a14:imgEffect>
                  </a14:imgLayer>
                </a14:imgProps>
              </a:ext>
            </a:extLst>
          </a:blip>
          <a:stretch>
            <a:fillRect/>
          </a:stretch>
        </p:blipFill>
        <p:spPr>
          <a:xfrm>
            <a:off x="7351925" y="3488504"/>
            <a:ext cx="3210480" cy="3287588"/>
          </a:xfrm>
          <a:prstGeom prst="rect">
            <a:avLst/>
          </a:prstGeom>
        </p:spPr>
      </p:pic>
      <p:sp>
        <p:nvSpPr>
          <p:cNvPr id="14" name="TextBox 13"/>
          <p:cNvSpPr txBox="1"/>
          <p:nvPr/>
        </p:nvSpPr>
        <p:spPr>
          <a:xfrm>
            <a:off x="3511899" y="1688706"/>
            <a:ext cx="3354584" cy="1569660"/>
          </a:xfrm>
          <a:prstGeom prst="rect">
            <a:avLst/>
          </a:prstGeom>
          <a:noFill/>
        </p:spPr>
        <p:txBody>
          <a:bodyPr wrap="square" rtlCol="0">
            <a:spAutoFit/>
          </a:bodyPr>
          <a:lstStyle/>
          <a:p>
            <a:pPr defTabSz="457200"/>
            <a:r>
              <a:rPr lang="en-US" sz="2400" dirty="0">
                <a:solidFill>
                  <a:prstClr val="black"/>
                </a:solidFill>
                <a:latin typeface="Calibri"/>
              </a:rPr>
              <a:t>One way Collins shows this is by stressing how miserable life is for the people of District 12.</a:t>
            </a:r>
            <a:endParaRPr lang="en-US" sz="2400" i="1" dirty="0">
              <a:solidFill>
                <a:prstClr val="black"/>
              </a:solidFill>
              <a:latin typeface="Calibri"/>
            </a:endParaRPr>
          </a:p>
        </p:txBody>
      </p:sp>
      <p:grpSp>
        <p:nvGrpSpPr>
          <p:cNvPr id="15" name="Group 14"/>
          <p:cNvGrpSpPr/>
          <p:nvPr/>
        </p:nvGrpSpPr>
        <p:grpSpPr>
          <a:xfrm>
            <a:off x="3166780" y="1417639"/>
            <a:ext cx="4338201" cy="2277947"/>
            <a:chOff x="1642779" y="1417638"/>
            <a:chExt cx="3879169" cy="2277947"/>
          </a:xfrm>
        </p:grpSpPr>
        <p:sp>
          <p:nvSpPr>
            <p:cNvPr id="16" name="Oval Callout 15"/>
            <p:cNvSpPr/>
            <p:nvPr/>
          </p:nvSpPr>
          <p:spPr>
            <a:xfrm>
              <a:off x="1642779" y="1417638"/>
              <a:ext cx="3879169" cy="2277947"/>
            </a:xfrm>
            <a:prstGeom prst="wedgeEllipseCallout">
              <a:avLst>
                <a:gd name="adj1" fmla="val -63877"/>
                <a:gd name="adj2" fmla="val 65406"/>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3200" dirty="0">
                <a:solidFill>
                  <a:prstClr val="black"/>
                </a:solidFill>
                <a:latin typeface="Calibri"/>
              </a:endParaRPr>
            </a:p>
          </p:txBody>
        </p:sp>
        <p:sp>
          <p:nvSpPr>
            <p:cNvPr id="17" name="TextBox 16"/>
            <p:cNvSpPr txBox="1"/>
            <p:nvPr/>
          </p:nvSpPr>
          <p:spPr>
            <a:xfrm>
              <a:off x="1987899" y="1688706"/>
              <a:ext cx="3354584" cy="461665"/>
            </a:xfrm>
            <a:prstGeom prst="rect">
              <a:avLst/>
            </a:prstGeom>
            <a:noFill/>
          </p:spPr>
          <p:txBody>
            <a:bodyPr wrap="square" rtlCol="0">
              <a:spAutoFit/>
            </a:bodyPr>
            <a:lstStyle/>
            <a:p>
              <a:pPr defTabSz="457200"/>
              <a:endParaRPr lang="en-US" sz="2400" i="1" dirty="0">
                <a:solidFill>
                  <a:prstClr val="black"/>
                </a:solidFill>
                <a:latin typeface="Calibri"/>
              </a:endParaRPr>
            </a:p>
          </p:txBody>
        </p:sp>
      </p:grpSp>
      <p:sp>
        <p:nvSpPr>
          <p:cNvPr id="19" name="TextBox 18"/>
          <p:cNvSpPr txBox="1"/>
          <p:nvPr/>
        </p:nvSpPr>
        <p:spPr>
          <a:xfrm>
            <a:off x="3768144" y="1680337"/>
            <a:ext cx="3180514" cy="1569660"/>
          </a:xfrm>
          <a:prstGeom prst="rect">
            <a:avLst/>
          </a:prstGeom>
          <a:noFill/>
        </p:spPr>
        <p:txBody>
          <a:bodyPr wrap="square" rtlCol="0">
            <a:spAutoFit/>
          </a:bodyPr>
          <a:lstStyle/>
          <a:p>
            <a:pPr defTabSz="457200"/>
            <a:r>
              <a:rPr lang="en-US" sz="2400" dirty="0">
                <a:solidFill>
                  <a:prstClr val="black"/>
                </a:solidFill>
                <a:latin typeface="Calibri"/>
              </a:rPr>
              <a:t>In other words, without freedom, the citizens suffer a fate that is even worse than death.</a:t>
            </a:r>
            <a:endParaRPr lang="en-US" sz="2400" i="1" dirty="0">
              <a:solidFill>
                <a:prstClr val="black"/>
              </a:solidFill>
              <a:latin typeface="Calibri"/>
            </a:endParaRPr>
          </a:p>
        </p:txBody>
      </p:sp>
      <p:sp>
        <p:nvSpPr>
          <p:cNvPr id="12" name="TextBox 11">
            <a:extLst>
              <a:ext uri="{FF2B5EF4-FFF2-40B4-BE49-F238E27FC236}">
                <a16:creationId xmlns:a16="http://schemas.microsoft.com/office/drawing/2014/main" id="{7CF9089F-ACCA-F742-AD25-A1F4B01DDA2D}"/>
              </a:ext>
            </a:extLst>
          </p:cNvPr>
          <p:cNvSpPr txBox="1"/>
          <p:nvPr/>
        </p:nvSpPr>
        <p:spPr>
          <a:xfrm>
            <a:off x="497426" y="311012"/>
            <a:ext cx="2835008" cy="1569660"/>
          </a:xfrm>
          <a:prstGeom prst="rect">
            <a:avLst/>
          </a:prstGeom>
          <a:solidFill>
            <a:srgbClr val="FFFFFF"/>
          </a:solidFill>
          <a:ln>
            <a:solidFill>
              <a:srgbClr val="000000"/>
            </a:solidFill>
          </a:ln>
        </p:spPr>
        <p:txBody>
          <a:bodyPr wrap="square" rtlCol="0">
            <a:spAutoFit/>
          </a:bodyPr>
          <a:lstStyle/>
          <a:p>
            <a:pPr defTabSz="457200"/>
            <a:r>
              <a:rPr lang="en-US" sz="3200" dirty="0">
                <a:solidFill>
                  <a:prstClr val="black"/>
                </a:solidFill>
                <a:latin typeface="Calibri"/>
              </a:rPr>
              <a:t>Connecting back to thesis (the link).</a:t>
            </a:r>
          </a:p>
        </p:txBody>
      </p:sp>
    </p:spTree>
    <p:extLst>
      <p:ext uri="{BB962C8B-B14F-4D97-AF65-F5344CB8AC3E}">
        <p14:creationId xmlns:p14="http://schemas.microsoft.com/office/powerpoint/2010/main" val="1532610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059CB7E-5AA7-3A47-B6C9-05B9A6ADFA23}"/>
              </a:ext>
            </a:extLst>
          </p:cNvPr>
          <p:cNvSpPr/>
          <p:nvPr/>
        </p:nvSpPr>
        <p:spPr>
          <a:xfrm>
            <a:off x="1963947" y="4386536"/>
            <a:ext cx="8229600" cy="1617452"/>
          </a:xfrm>
          <a:prstGeom prst="rect">
            <a:avLst/>
          </a:prstGeom>
          <a:solidFill>
            <a:srgbClr val="FFC000"/>
          </a:solidFill>
        </p:spPr>
        <p:style>
          <a:lnRef idx="1">
            <a:schemeClr val="accent5"/>
          </a:lnRef>
          <a:fillRef idx="2">
            <a:schemeClr val="accent5"/>
          </a:fillRef>
          <a:effectRef idx="1">
            <a:schemeClr val="accent5"/>
          </a:effectRef>
          <a:fontRef idx="minor">
            <a:schemeClr val="dk1"/>
          </a:fontRef>
        </p:style>
        <p:txBody>
          <a:bodyPr anchor="ctr"/>
          <a:lstStyle/>
          <a:p>
            <a:pPr algn="ctr" defTabSz="457200">
              <a:defRPr/>
            </a:pPr>
            <a:endParaRPr lang="en-US" dirty="0">
              <a:solidFill>
                <a:prstClr val="black"/>
              </a:solidFill>
              <a:latin typeface="Calibri"/>
            </a:endParaRPr>
          </a:p>
        </p:txBody>
      </p:sp>
      <p:sp>
        <p:nvSpPr>
          <p:cNvPr id="2" name="Rectangle 1"/>
          <p:cNvSpPr/>
          <p:nvPr/>
        </p:nvSpPr>
        <p:spPr>
          <a:xfrm>
            <a:off x="1981200" y="1417639"/>
            <a:ext cx="8229600" cy="1035113"/>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defTabSz="457200">
              <a:defRPr/>
            </a:pPr>
            <a:endParaRPr lang="en-US">
              <a:solidFill>
                <a:prstClr val="black"/>
              </a:solidFill>
              <a:latin typeface="Calibri"/>
            </a:endParaRPr>
          </a:p>
        </p:txBody>
      </p:sp>
      <p:sp>
        <p:nvSpPr>
          <p:cNvPr id="5" name="Rectangle 4"/>
          <p:cNvSpPr/>
          <p:nvPr/>
        </p:nvSpPr>
        <p:spPr>
          <a:xfrm>
            <a:off x="1961072" y="3347053"/>
            <a:ext cx="8229600" cy="1017916"/>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defTabSz="457200">
              <a:defRPr/>
            </a:pPr>
            <a:endParaRPr lang="en-US">
              <a:solidFill>
                <a:prstClr val="black"/>
              </a:solidFill>
              <a:latin typeface="Calibri"/>
            </a:endParaRPr>
          </a:p>
        </p:txBody>
      </p:sp>
      <p:sp>
        <p:nvSpPr>
          <p:cNvPr id="6" name="Rectangle 5"/>
          <p:cNvSpPr/>
          <p:nvPr/>
        </p:nvSpPr>
        <p:spPr>
          <a:xfrm>
            <a:off x="1961072" y="2474319"/>
            <a:ext cx="8229600" cy="872734"/>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a:solidFill>
                <a:prstClr val="black"/>
              </a:solidFill>
              <a:latin typeface="Calibri"/>
            </a:endParaRPr>
          </a:p>
        </p:txBody>
      </p:sp>
      <p:sp>
        <p:nvSpPr>
          <p:cNvPr id="58372" name="Title 1"/>
          <p:cNvSpPr>
            <a:spLocks noGrp="1"/>
          </p:cNvSpPr>
          <p:nvPr>
            <p:ph type="title"/>
          </p:nvPr>
        </p:nvSpPr>
        <p:spPr>
          <a:xfrm>
            <a:off x="609600" y="274638"/>
            <a:ext cx="10972800" cy="1143000"/>
          </a:xfrm>
        </p:spPr>
        <p:txBody>
          <a:bodyPr>
            <a:normAutofit/>
          </a:bodyPr>
          <a:lstStyle/>
          <a:p>
            <a:r>
              <a:rPr lang="en-US" b="1" dirty="0">
                <a:latin typeface="Calibri" charset="0"/>
              </a:rPr>
              <a:t>PEE</a:t>
            </a:r>
            <a:r>
              <a:rPr lang="en-US" b="1" dirty="0">
                <a:solidFill>
                  <a:srgbClr val="FF0000"/>
                </a:solidFill>
                <a:latin typeface="Calibri" charset="0"/>
              </a:rPr>
              <a:t>L</a:t>
            </a:r>
            <a:endParaRPr lang="en-US" b="1" dirty="0">
              <a:latin typeface="Calibri" charset="0"/>
            </a:endParaRPr>
          </a:p>
        </p:txBody>
      </p:sp>
      <p:sp>
        <p:nvSpPr>
          <p:cNvPr id="62466" name="Content Placeholder 2"/>
          <p:cNvSpPr>
            <a:spLocks noGrp="1"/>
          </p:cNvSpPr>
          <p:nvPr>
            <p:ph idx="1"/>
          </p:nvPr>
        </p:nvSpPr>
        <p:spPr>
          <a:xfrm>
            <a:off x="1961072" y="1417638"/>
            <a:ext cx="8229600" cy="4586350"/>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style>
          <a:lnRef idx="2">
            <a:schemeClr val="accent2">
              <a:shade val="50000"/>
            </a:schemeClr>
          </a:lnRef>
          <a:fillRef idx="1">
            <a:schemeClr val="accent2"/>
          </a:fillRef>
          <a:effectRef idx="0">
            <a:schemeClr val="accent2"/>
          </a:effectRef>
          <a:fontRef idx="minor">
            <a:schemeClr val="lt1"/>
          </a:fontRef>
        </p:style>
        <p:txBody>
          <a:bodyPr/>
          <a:lstStyle/>
          <a:p>
            <a:pPr marL="11113" lvl="1" indent="0">
              <a:buNone/>
              <a:defRPr/>
            </a:pPr>
            <a:r>
              <a:rPr lang="en-US" u="sng" dirty="0">
                <a:solidFill>
                  <a:srgbClr val="000000"/>
                </a:solidFill>
                <a:latin typeface="Calibri" charset="0"/>
              </a:rPr>
              <a:t>Point/Topic Sentence</a:t>
            </a:r>
          </a:p>
          <a:p>
            <a:pPr marL="925513" lvl="2" indent="-514350">
              <a:defRPr/>
            </a:pPr>
            <a:r>
              <a:rPr lang="en-US" dirty="0">
                <a:solidFill>
                  <a:srgbClr val="000000"/>
                </a:solidFill>
                <a:latin typeface="Calibri" charset="0"/>
              </a:rPr>
              <a:t>What are you arguing in this paragraph?</a:t>
            </a:r>
          </a:p>
          <a:p>
            <a:pPr marL="11113" lvl="1" indent="0">
              <a:buNone/>
              <a:defRPr/>
            </a:pPr>
            <a:endParaRPr lang="en-US" sz="200" dirty="0">
              <a:solidFill>
                <a:srgbClr val="000000"/>
              </a:solidFill>
              <a:latin typeface="Calibri" charset="0"/>
            </a:endParaRPr>
          </a:p>
          <a:p>
            <a:pPr marL="11113" lvl="1" indent="0">
              <a:buNone/>
              <a:defRPr/>
            </a:pPr>
            <a:r>
              <a:rPr lang="en-US" u="sng" dirty="0">
                <a:solidFill>
                  <a:srgbClr val="000000"/>
                </a:solidFill>
                <a:latin typeface="Calibri" charset="0"/>
              </a:rPr>
              <a:t>Evidence/Quotes</a:t>
            </a:r>
          </a:p>
          <a:p>
            <a:pPr marL="925513" lvl="2" indent="-514350">
              <a:defRPr/>
            </a:pPr>
            <a:r>
              <a:rPr lang="en-US" dirty="0">
                <a:solidFill>
                  <a:srgbClr val="000000"/>
                </a:solidFill>
                <a:latin typeface="Calibri" charset="0"/>
              </a:rPr>
              <a:t>Make sure you give context to the evidence/quote</a:t>
            </a:r>
          </a:p>
          <a:p>
            <a:pPr marL="68263" lvl="2" indent="0">
              <a:buNone/>
              <a:defRPr/>
            </a:pPr>
            <a:r>
              <a:rPr lang="en-US" sz="2800" u="sng" dirty="0">
                <a:solidFill>
                  <a:srgbClr val="000000"/>
                </a:solidFill>
                <a:latin typeface="Calibri" charset="0"/>
              </a:rPr>
              <a:t>Explanation</a:t>
            </a:r>
          </a:p>
          <a:p>
            <a:pPr marL="925513" lvl="2" indent="-514350">
              <a:defRPr/>
            </a:pPr>
            <a:r>
              <a:rPr lang="en-US" dirty="0">
                <a:solidFill>
                  <a:srgbClr val="000000"/>
                </a:solidFill>
                <a:latin typeface="Calibri" charset="0"/>
              </a:rPr>
              <a:t>How does it connect to the topic sentence?</a:t>
            </a:r>
          </a:p>
          <a:p>
            <a:pPr marL="15875" lvl="2" indent="0">
              <a:buNone/>
              <a:defRPr/>
            </a:pPr>
            <a:r>
              <a:rPr lang="en-US" sz="2800" u="sng" dirty="0">
                <a:solidFill>
                  <a:srgbClr val="000000"/>
                </a:solidFill>
                <a:latin typeface="Calibri" charset="0"/>
              </a:rPr>
              <a:t>Link Back to Thesis</a:t>
            </a:r>
          </a:p>
          <a:p>
            <a:pPr marL="925513" lvl="2" indent="-514350">
              <a:defRPr/>
            </a:pPr>
            <a:r>
              <a:rPr lang="en-US" dirty="0">
                <a:solidFill>
                  <a:srgbClr val="000000"/>
                </a:solidFill>
                <a:latin typeface="Calibri" charset="0"/>
              </a:rPr>
              <a:t>Now that you’ve given me all this evidence, so what? Why does it matter? What does this evidence have to do with the thesis?		</a:t>
            </a:r>
          </a:p>
        </p:txBody>
      </p:sp>
    </p:spTree>
    <p:extLst>
      <p:ext uri="{BB962C8B-B14F-4D97-AF65-F5344CB8AC3E}">
        <p14:creationId xmlns:p14="http://schemas.microsoft.com/office/powerpoint/2010/main" val="4511065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1E719-2B0C-D140-9468-4EEC5A8D963D}"/>
              </a:ext>
            </a:extLst>
          </p:cNvPr>
          <p:cNvSpPr>
            <a:spLocks noGrp="1"/>
          </p:cNvSpPr>
          <p:nvPr>
            <p:ph type="title"/>
          </p:nvPr>
        </p:nvSpPr>
        <p:spPr/>
        <p:txBody>
          <a:bodyPr/>
          <a:lstStyle/>
          <a:p>
            <a:r>
              <a:rPr lang="en-US" dirty="0"/>
              <a:t>Body Paragraphs</a:t>
            </a:r>
          </a:p>
        </p:txBody>
      </p:sp>
      <p:sp>
        <p:nvSpPr>
          <p:cNvPr id="3" name="Content Placeholder 2">
            <a:extLst>
              <a:ext uri="{FF2B5EF4-FFF2-40B4-BE49-F238E27FC236}">
                <a16:creationId xmlns:a16="http://schemas.microsoft.com/office/drawing/2014/main" id="{170F3314-6A06-E74B-87E4-1DB8BCC402DC}"/>
              </a:ext>
            </a:extLst>
          </p:cNvPr>
          <p:cNvSpPr>
            <a:spLocks noGrp="1"/>
          </p:cNvSpPr>
          <p:nvPr>
            <p:ph idx="1"/>
          </p:nvPr>
        </p:nvSpPr>
        <p:spPr>
          <a:xfrm>
            <a:off x="276045" y="1600200"/>
            <a:ext cx="11645661" cy="5257799"/>
          </a:xfrm>
        </p:spPr>
        <p:txBody>
          <a:bodyPr>
            <a:normAutofit fontScale="85000" lnSpcReduction="20000"/>
          </a:bodyPr>
          <a:lstStyle/>
          <a:p>
            <a:pPr marL="0" indent="0">
              <a:buNone/>
            </a:pPr>
            <a:r>
              <a:rPr lang="en-US" b="1" dirty="0"/>
              <a:t>	One way Collins argues that liberty is more important than life is by stressing how miserable life is for the people of District 12. For example, according to Katniss, District 12 is usually filled with “men and women with hunched shoulders, swollen knuckles, many who have long since stopped trying to scrub the coal dust out of their broken nails, the lines of their sunken faces” (p. 4). Here, Katniss makes clear that they spend their lives toiling mercilessly in the coal mines, so much so that the misery always shows in their bodies. Furthermore, Katniss is forced to illegally hunt for food, both because there’s not enough in the District but also because her father “was blown to bits in a mine explosion” (p. 5) years before. Clearly, this is not an easy-going life, but one that’s full of danger of an early death. In summary, because Collins paints such a clear picture of their hopeless, painful lives, the reader can see that sacrificing their liberty to The Capital in exchange for peace wasn’t worth it for District 12—it only made things worse. In other words, without freedom, the citizens suffer a fate that is even worse than death.</a:t>
            </a:r>
            <a:endParaRPr lang="en-US" dirty="0"/>
          </a:p>
          <a:p>
            <a:pPr marL="0" indent="0">
              <a:buNone/>
            </a:pPr>
            <a:endParaRPr lang="en-US" i="1" dirty="0">
              <a:solidFill>
                <a:prstClr val="black"/>
              </a:solidFill>
            </a:endParaRPr>
          </a:p>
          <a:p>
            <a:endParaRPr lang="en-US" dirty="0"/>
          </a:p>
        </p:txBody>
      </p:sp>
      <p:pic>
        <p:nvPicPr>
          <p:cNvPr id="4" name="Picture 3">
            <a:extLst>
              <a:ext uri="{FF2B5EF4-FFF2-40B4-BE49-F238E27FC236}">
                <a16:creationId xmlns:a16="http://schemas.microsoft.com/office/drawing/2014/main" id="{F571AA56-E792-5649-B8A4-23E653DA2FE5}"/>
              </a:ext>
            </a:extLst>
          </p:cNvPr>
          <p:cNvPicPr>
            <a:picLocks noChangeAspect="1"/>
          </p:cNvPicPr>
          <p:nvPr/>
        </p:nvPicPr>
        <p:blipFill>
          <a:blip r:embed="rId2"/>
          <a:stretch>
            <a:fillRect/>
          </a:stretch>
        </p:blipFill>
        <p:spPr>
          <a:xfrm>
            <a:off x="276045" y="131886"/>
            <a:ext cx="2267465" cy="1428503"/>
          </a:xfrm>
          <a:prstGeom prst="rect">
            <a:avLst/>
          </a:prstGeom>
        </p:spPr>
      </p:pic>
      <p:pic>
        <p:nvPicPr>
          <p:cNvPr id="5" name="Picture 4">
            <a:extLst>
              <a:ext uri="{FF2B5EF4-FFF2-40B4-BE49-F238E27FC236}">
                <a16:creationId xmlns:a16="http://schemas.microsoft.com/office/drawing/2014/main" id="{4FC8F63B-7028-B545-9C5F-87F6EDC58C24}"/>
              </a:ext>
            </a:extLst>
          </p:cNvPr>
          <p:cNvPicPr>
            <a:picLocks noChangeAspect="1"/>
          </p:cNvPicPr>
          <p:nvPr/>
        </p:nvPicPr>
        <p:blipFill>
          <a:blip r:embed="rId2"/>
          <a:stretch>
            <a:fillRect/>
          </a:stretch>
        </p:blipFill>
        <p:spPr>
          <a:xfrm flipH="1">
            <a:off x="9648490" y="131886"/>
            <a:ext cx="2267465" cy="1428503"/>
          </a:xfrm>
          <a:prstGeom prst="rect">
            <a:avLst/>
          </a:prstGeom>
        </p:spPr>
      </p:pic>
      <p:sp>
        <p:nvSpPr>
          <p:cNvPr id="6" name="Cloud Callout 5">
            <a:extLst>
              <a:ext uri="{FF2B5EF4-FFF2-40B4-BE49-F238E27FC236}">
                <a16:creationId xmlns:a16="http://schemas.microsoft.com/office/drawing/2014/main" id="{56E81D35-DFAD-AD40-90BA-B4E0A71782E3}"/>
              </a:ext>
            </a:extLst>
          </p:cNvPr>
          <p:cNvSpPr/>
          <p:nvPr/>
        </p:nvSpPr>
        <p:spPr>
          <a:xfrm>
            <a:off x="3052119" y="131886"/>
            <a:ext cx="5375189" cy="1428503"/>
          </a:xfrm>
          <a:prstGeom prst="cloudCallout">
            <a:avLst>
              <a:gd name="adj1" fmla="val -53251"/>
              <a:gd name="adj2" fmla="val 54046"/>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ln w="0"/>
                <a:solidFill>
                  <a:schemeClr val="tx1"/>
                </a:solidFill>
                <a:effectLst>
                  <a:outerShdw blurRad="38100" dist="19050" dir="2700000" algn="tl" rotWithShape="0">
                    <a:schemeClr val="dk1">
                      <a:alpha val="40000"/>
                    </a:schemeClr>
                  </a:outerShdw>
                </a:effectLst>
              </a:rPr>
              <a:t>Can you identify the different parts of the paragraph? </a:t>
            </a:r>
          </a:p>
        </p:txBody>
      </p:sp>
    </p:spTree>
    <p:extLst>
      <p:ext uri="{BB962C8B-B14F-4D97-AF65-F5344CB8AC3E}">
        <p14:creationId xmlns:p14="http://schemas.microsoft.com/office/powerpoint/2010/main" val="2814798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1E719-2B0C-D140-9468-4EEC5A8D963D}"/>
              </a:ext>
            </a:extLst>
          </p:cNvPr>
          <p:cNvSpPr>
            <a:spLocks noGrp="1"/>
          </p:cNvSpPr>
          <p:nvPr>
            <p:ph type="title"/>
          </p:nvPr>
        </p:nvSpPr>
        <p:spPr/>
        <p:txBody>
          <a:bodyPr/>
          <a:lstStyle/>
          <a:p>
            <a:r>
              <a:rPr lang="en-US" dirty="0"/>
              <a:t>Body Paragraphs</a:t>
            </a:r>
          </a:p>
        </p:txBody>
      </p:sp>
      <p:sp>
        <p:nvSpPr>
          <p:cNvPr id="3" name="Content Placeholder 2">
            <a:extLst>
              <a:ext uri="{FF2B5EF4-FFF2-40B4-BE49-F238E27FC236}">
                <a16:creationId xmlns:a16="http://schemas.microsoft.com/office/drawing/2014/main" id="{170F3314-6A06-E74B-87E4-1DB8BCC402DC}"/>
              </a:ext>
            </a:extLst>
          </p:cNvPr>
          <p:cNvSpPr>
            <a:spLocks noGrp="1"/>
          </p:cNvSpPr>
          <p:nvPr>
            <p:ph idx="1"/>
          </p:nvPr>
        </p:nvSpPr>
        <p:spPr>
          <a:xfrm>
            <a:off x="276045" y="1600200"/>
            <a:ext cx="11645661" cy="5257799"/>
          </a:xfrm>
        </p:spPr>
        <p:txBody>
          <a:bodyPr>
            <a:normAutofit fontScale="85000" lnSpcReduction="20000"/>
          </a:bodyPr>
          <a:lstStyle/>
          <a:p>
            <a:pPr marL="0" indent="0">
              <a:buNone/>
            </a:pPr>
            <a:r>
              <a:rPr lang="en-US" b="1" dirty="0">
                <a:solidFill>
                  <a:srgbClr val="7030A0"/>
                </a:solidFill>
              </a:rPr>
              <a:t>	One way </a:t>
            </a:r>
            <a:r>
              <a:rPr lang="en-US" b="1" dirty="0">
                <a:solidFill>
                  <a:srgbClr val="FF0000"/>
                </a:solidFill>
              </a:rPr>
              <a:t>Collins argues that liberty is more important than life </a:t>
            </a:r>
            <a:r>
              <a:rPr lang="en-US" b="1" dirty="0">
                <a:solidFill>
                  <a:srgbClr val="C00000"/>
                </a:solidFill>
              </a:rPr>
              <a:t>is by stressing how miserable life is for the people of District 12. </a:t>
            </a:r>
            <a:r>
              <a:rPr lang="en-US" b="1" dirty="0">
                <a:solidFill>
                  <a:srgbClr val="7030A0"/>
                </a:solidFill>
              </a:rPr>
              <a:t>For example, </a:t>
            </a:r>
            <a:r>
              <a:rPr lang="en-US" b="1" dirty="0">
                <a:solidFill>
                  <a:srgbClr val="00B050"/>
                </a:solidFill>
              </a:rPr>
              <a:t>according to Katniss, District 12 is usually filled with “men and women with hunched shoulders, swollen knuckles, many who have long since stopped trying to scrub the coal dust out of their broken nails, the lines of their sunken faces” (p. 4). </a:t>
            </a:r>
            <a:r>
              <a:rPr lang="en-US" b="1" dirty="0">
                <a:solidFill>
                  <a:srgbClr val="0070C0"/>
                </a:solidFill>
              </a:rPr>
              <a:t>Here, Katniss makes clear that they spend their lives toiling mercilessly in the coal mines, so much so that the misery always shows in their bodies.</a:t>
            </a:r>
            <a:r>
              <a:rPr lang="en-US" b="1" dirty="0">
                <a:solidFill>
                  <a:prstClr val="black"/>
                </a:solidFill>
              </a:rPr>
              <a:t> </a:t>
            </a:r>
            <a:r>
              <a:rPr lang="en-US" b="1" dirty="0">
                <a:solidFill>
                  <a:srgbClr val="7030A0"/>
                </a:solidFill>
              </a:rPr>
              <a:t>Furthermore, </a:t>
            </a:r>
            <a:r>
              <a:rPr lang="en-US" b="1" dirty="0">
                <a:solidFill>
                  <a:srgbClr val="00B050"/>
                </a:solidFill>
              </a:rPr>
              <a:t>Katniss is forced to illegally hunt for food, both because there’s not enough in the District but also because her father “was blown to bits in a mine explosion” (p. 5) years before. </a:t>
            </a:r>
            <a:r>
              <a:rPr lang="en-US" b="1" dirty="0">
                <a:solidFill>
                  <a:srgbClr val="0070C0"/>
                </a:solidFill>
              </a:rPr>
              <a:t>Clearly, this is not an easy-going life, but one that’s full of danger of an early death. </a:t>
            </a:r>
            <a:r>
              <a:rPr lang="en-US" b="1" dirty="0">
                <a:solidFill>
                  <a:srgbClr val="7030A0"/>
                </a:solidFill>
              </a:rPr>
              <a:t>In summary, </a:t>
            </a:r>
            <a:r>
              <a:rPr lang="en-US" b="1" dirty="0">
                <a:solidFill>
                  <a:schemeClr val="accent6">
                    <a:lumMod val="75000"/>
                  </a:schemeClr>
                </a:solidFill>
              </a:rPr>
              <a:t>because Collins paints such a clear picture of their hopeless, painful lives, the reader can see that sacrificing their liberty to The Capital in exchange for peace wasn’t worth it for District 12—it only made things worse. In other words, without freedom, the citizens suffer a fate that is even worse than death.</a:t>
            </a:r>
            <a:endParaRPr lang="en-US" dirty="0">
              <a:solidFill>
                <a:prstClr val="black"/>
              </a:solidFill>
            </a:endParaRPr>
          </a:p>
          <a:p>
            <a:pPr marL="0" indent="0">
              <a:buNone/>
            </a:pPr>
            <a:endParaRPr lang="en-US" i="1" dirty="0">
              <a:solidFill>
                <a:prstClr val="black"/>
              </a:solidFill>
            </a:endParaRPr>
          </a:p>
          <a:p>
            <a:endParaRPr lang="en-US" dirty="0"/>
          </a:p>
        </p:txBody>
      </p:sp>
      <p:pic>
        <p:nvPicPr>
          <p:cNvPr id="4" name="Picture 3">
            <a:extLst>
              <a:ext uri="{FF2B5EF4-FFF2-40B4-BE49-F238E27FC236}">
                <a16:creationId xmlns:a16="http://schemas.microsoft.com/office/drawing/2014/main" id="{F571AA56-E792-5649-B8A4-23E653DA2FE5}"/>
              </a:ext>
            </a:extLst>
          </p:cNvPr>
          <p:cNvPicPr>
            <a:picLocks noChangeAspect="1"/>
          </p:cNvPicPr>
          <p:nvPr/>
        </p:nvPicPr>
        <p:blipFill>
          <a:blip r:embed="rId2"/>
          <a:stretch>
            <a:fillRect/>
          </a:stretch>
        </p:blipFill>
        <p:spPr>
          <a:xfrm>
            <a:off x="276045" y="131886"/>
            <a:ext cx="2267465" cy="1428503"/>
          </a:xfrm>
          <a:prstGeom prst="rect">
            <a:avLst/>
          </a:prstGeom>
        </p:spPr>
      </p:pic>
      <p:pic>
        <p:nvPicPr>
          <p:cNvPr id="5" name="Picture 4">
            <a:extLst>
              <a:ext uri="{FF2B5EF4-FFF2-40B4-BE49-F238E27FC236}">
                <a16:creationId xmlns:a16="http://schemas.microsoft.com/office/drawing/2014/main" id="{4FC8F63B-7028-B545-9C5F-87F6EDC58C24}"/>
              </a:ext>
            </a:extLst>
          </p:cNvPr>
          <p:cNvPicPr>
            <a:picLocks noChangeAspect="1"/>
          </p:cNvPicPr>
          <p:nvPr/>
        </p:nvPicPr>
        <p:blipFill>
          <a:blip r:embed="rId2"/>
          <a:stretch>
            <a:fillRect/>
          </a:stretch>
        </p:blipFill>
        <p:spPr>
          <a:xfrm flipH="1">
            <a:off x="9648490" y="131886"/>
            <a:ext cx="2267465" cy="1428503"/>
          </a:xfrm>
          <a:prstGeom prst="rect">
            <a:avLst/>
          </a:prstGeom>
        </p:spPr>
      </p:pic>
    </p:spTree>
    <p:extLst>
      <p:ext uri="{BB962C8B-B14F-4D97-AF65-F5344CB8AC3E}">
        <p14:creationId xmlns:p14="http://schemas.microsoft.com/office/powerpoint/2010/main" val="906703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pPr eaLnBrk="1" hangingPunct="1"/>
            <a:r>
              <a:rPr lang="en-US" b="1" dirty="0">
                <a:latin typeface="Calibri" charset="0"/>
              </a:rPr>
              <a:t>Drafting Your Body Paragraphs</a:t>
            </a:r>
          </a:p>
        </p:txBody>
      </p:sp>
      <p:sp>
        <p:nvSpPr>
          <p:cNvPr id="3" name="Content Placeholder 2"/>
          <p:cNvSpPr>
            <a:spLocks noGrp="1"/>
          </p:cNvSpPr>
          <p:nvPr>
            <p:ph idx="1"/>
          </p:nvPr>
        </p:nvSpPr>
        <p:spPr>
          <a:xfrm>
            <a:off x="609599" y="1600200"/>
            <a:ext cx="11217965" cy="5257799"/>
          </a:xfrm>
        </p:spPr>
        <p:txBody>
          <a:bodyPr>
            <a:normAutofit fontScale="92500" lnSpcReduction="20000"/>
          </a:bodyPr>
          <a:lstStyle/>
          <a:p>
            <a:pPr marL="0" indent="0" eaLnBrk="1" hangingPunct="1">
              <a:buNone/>
              <a:defRPr/>
            </a:pPr>
            <a:r>
              <a:rPr lang="en-US" dirty="0"/>
              <a:t>Except for the </a:t>
            </a:r>
            <a:r>
              <a:rPr lang="en-US" b="1" dirty="0">
                <a:solidFill>
                  <a:srgbClr val="7030A0"/>
                </a:solidFill>
              </a:rPr>
              <a:t>LINK</a:t>
            </a:r>
            <a:r>
              <a:rPr lang="en-US" dirty="0"/>
              <a:t>, this will just be like writing three different PEE paragraphs. But again, remember: all the evidence in your body paragraphs has to support that specific point.</a:t>
            </a:r>
          </a:p>
          <a:p>
            <a:pPr marL="0" indent="0" eaLnBrk="1" hangingPunct="1">
              <a:buNone/>
              <a:defRPr/>
            </a:pPr>
            <a:endParaRPr lang="en-US" dirty="0"/>
          </a:p>
          <a:p>
            <a:pPr marL="0" indent="0" eaLnBrk="1" hangingPunct="1">
              <a:buNone/>
              <a:defRPr/>
            </a:pPr>
            <a:r>
              <a:rPr lang="en-US" b="1" dirty="0">
                <a:solidFill>
                  <a:srgbClr val="FF0000"/>
                </a:solidFill>
              </a:rPr>
              <a:t>Ask yourself, “What am I trying to prove in this paragraph?”</a:t>
            </a:r>
          </a:p>
          <a:p>
            <a:pPr>
              <a:defRPr/>
            </a:pPr>
            <a:r>
              <a:rPr lang="en-US" dirty="0"/>
              <a:t>Another reason Jonas’ community is unfair is because they push pain on just two people.</a:t>
            </a:r>
          </a:p>
          <a:p>
            <a:pPr marL="0" indent="0">
              <a:buNone/>
              <a:defRPr/>
            </a:pPr>
            <a:endParaRPr lang="en-US" dirty="0"/>
          </a:p>
          <a:p>
            <a:pPr>
              <a:defRPr/>
            </a:pPr>
            <a:r>
              <a:rPr lang="en-US" dirty="0"/>
              <a:t>Another way that Sameness is harmful is that it destroys creativity.</a:t>
            </a:r>
          </a:p>
          <a:p>
            <a:pPr marL="0" indent="0">
              <a:buNone/>
              <a:defRPr/>
            </a:pPr>
            <a:endParaRPr lang="en-US" dirty="0"/>
          </a:p>
          <a:p>
            <a:pPr>
              <a:defRPr/>
            </a:pPr>
            <a:r>
              <a:rPr lang="en-US" dirty="0"/>
              <a:t>One of the biggest challenges Jonas faces is the pain that comes from memories. </a:t>
            </a:r>
          </a:p>
        </p:txBody>
      </p:sp>
    </p:spTree>
    <p:extLst>
      <p:ext uri="{BB962C8B-B14F-4D97-AF65-F5344CB8AC3E}">
        <p14:creationId xmlns:p14="http://schemas.microsoft.com/office/powerpoint/2010/main" val="3312506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Body Paragraphs</a:t>
            </a:r>
          </a:p>
        </p:txBody>
      </p:sp>
      <p:sp>
        <p:nvSpPr>
          <p:cNvPr id="3" name="Content Placeholder 2"/>
          <p:cNvSpPr>
            <a:spLocks noGrp="1"/>
          </p:cNvSpPr>
          <p:nvPr>
            <p:ph idx="1"/>
          </p:nvPr>
        </p:nvSpPr>
        <p:spPr>
          <a:xfrm>
            <a:off x="753762" y="1417638"/>
            <a:ext cx="10828638" cy="5440362"/>
          </a:xfrm>
        </p:spPr>
        <p:txBody>
          <a:bodyPr>
            <a:normAutofit/>
          </a:bodyPr>
          <a:lstStyle/>
          <a:p>
            <a:pPr marL="0" indent="0">
              <a:buNone/>
            </a:pPr>
            <a:r>
              <a:rPr lang="en-US" sz="4000" dirty="0"/>
              <a:t>Start drafting your body paragraphs on </a:t>
            </a:r>
            <a:r>
              <a:rPr lang="en-US" sz="4000" dirty="0" err="1"/>
              <a:t>pgs</a:t>
            </a:r>
            <a:r>
              <a:rPr lang="en-US" sz="4000" dirty="0"/>
              <a:t> 12-14.</a:t>
            </a:r>
          </a:p>
        </p:txBody>
      </p:sp>
      <p:pic>
        <p:nvPicPr>
          <p:cNvPr id="5" name="Picture 4">
            <a:extLst>
              <a:ext uri="{FF2B5EF4-FFF2-40B4-BE49-F238E27FC236}">
                <a16:creationId xmlns:a16="http://schemas.microsoft.com/office/drawing/2014/main" id="{07E165D0-7CAB-5248-A24A-4738BC5AA71B}"/>
              </a:ext>
            </a:extLst>
          </p:cNvPr>
          <p:cNvPicPr>
            <a:picLocks noChangeAspect="1"/>
          </p:cNvPicPr>
          <p:nvPr/>
        </p:nvPicPr>
        <p:blipFill>
          <a:blip r:embed="rId3"/>
          <a:stretch>
            <a:fillRect/>
          </a:stretch>
        </p:blipFill>
        <p:spPr>
          <a:xfrm>
            <a:off x="1984075" y="2057836"/>
            <a:ext cx="8902461" cy="4834670"/>
          </a:xfrm>
          <a:prstGeom prst="rect">
            <a:avLst/>
          </a:prstGeom>
        </p:spPr>
      </p:pic>
    </p:spTree>
    <p:extLst>
      <p:ext uri="{BB962C8B-B14F-4D97-AF65-F5344CB8AC3E}">
        <p14:creationId xmlns:p14="http://schemas.microsoft.com/office/powerpoint/2010/main" val="15071801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ctrTitle"/>
          </p:nvPr>
        </p:nvSpPr>
        <p:spPr/>
        <p:txBody>
          <a:bodyPr/>
          <a:lstStyle/>
          <a:p>
            <a:pPr eaLnBrk="1" hangingPunct="1"/>
            <a:r>
              <a:rPr lang="en-US" dirty="0">
                <a:latin typeface="Calibri" charset="0"/>
              </a:rPr>
              <a:t>Introductions</a:t>
            </a:r>
          </a:p>
        </p:txBody>
      </p:sp>
      <p:sp>
        <p:nvSpPr>
          <p:cNvPr id="4" name="Subtitle 3">
            <a:extLst>
              <a:ext uri="{FF2B5EF4-FFF2-40B4-BE49-F238E27FC236}">
                <a16:creationId xmlns:a16="http://schemas.microsoft.com/office/drawing/2014/main" id="{559F448B-CED0-6C4A-9B0D-6E06397FDF5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517069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pPr eaLnBrk="1" hangingPunct="1"/>
            <a:r>
              <a:rPr lang="en-US" b="1" u="sng">
                <a:latin typeface="Calibri" charset="0"/>
              </a:rPr>
              <a:t>Introductions</a:t>
            </a:r>
            <a:endParaRPr lang="en-US">
              <a:latin typeface="Calibri" charset="0"/>
            </a:endParaRPr>
          </a:p>
        </p:txBody>
      </p:sp>
      <p:sp>
        <p:nvSpPr>
          <p:cNvPr id="3" name="Content Placeholder 2"/>
          <p:cNvSpPr>
            <a:spLocks noGrp="1"/>
          </p:cNvSpPr>
          <p:nvPr>
            <p:ph idx="1"/>
          </p:nvPr>
        </p:nvSpPr>
        <p:spPr>
          <a:xfrm>
            <a:off x="609600" y="1417641"/>
            <a:ext cx="10972800" cy="4708525"/>
          </a:xfrm>
        </p:spPr>
        <p:txBody>
          <a:bodyPr>
            <a:normAutofit/>
          </a:bodyPr>
          <a:lstStyle/>
          <a:p>
            <a:pPr eaLnBrk="1" hangingPunct="1">
              <a:lnSpc>
                <a:spcPct val="90000"/>
              </a:lnSpc>
              <a:buFont typeface="Arial" charset="0"/>
              <a:buNone/>
            </a:pPr>
            <a:r>
              <a:rPr lang="en-US" sz="3000" dirty="0">
                <a:latin typeface="Calibri" charset="0"/>
              </a:rPr>
              <a:t>	Think of your introduction as a movie trailer, giving a quick preview of the text and making us excited about it. An intro has a:</a:t>
            </a:r>
          </a:p>
          <a:p>
            <a:pPr eaLnBrk="1" hangingPunct="1">
              <a:lnSpc>
                <a:spcPct val="90000"/>
              </a:lnSpc>
            </a:pPr>
            <a:r>
              <a:rPr lang="en-US" sz="3000" b="1" dirty="0">
                <a:solidFill>
                  <a:srgbClr val="000090"/>
                </a:solidFill>
                <a:latin typeface="Calibri" charset="0"/>
              </a:rPr>
              <a:t>Hook: </a:t>
            </a:r>
            <a:r>
              <a:rPr lang="en-US" sz="3000" dirty="0">
                <a:solidFill>
                  <a:srgbClr val="000090"/>
                </a:solidFill>
                <a:latin typeface="Calibri" charset="0"/>
              </a:rPr>
              <a:t>A question, an image, a quote, or a general/”many” statement.</a:t>
            </a:r>
          </a:p>
          <a:p>
            <a:pPr eaLnBrk="1" hangingPunct="1">
              <a:lnSpc>
                <a:spcPct val="90000"/>
              </a:lnSpc>
            </a:pPr>
            <a:r>
              <a:rPr lang="en-US" sz="3000" b="1" dirty="0">
                <a:solidFill>
                  <a:srgbClr val="008000"/>
                </a:solidFill>
                <a:latin typeface="Calibri" charset="0"/>
              </a:rPr>
              <a:t> Background: </a:t>
            </a:r>
            <a:r>
              <a:rPr lang="en-US" sz="3000" dirty="0">
                <a:solidFill>
                  <a:srgbClr val="008000"/>
                </a:solidFill>
                <a:latin typeface="Calibri" charset="0"/>
              </a:rPr>
              <a:t>Give just enough background—introduce the question: What do you think the reader needs to know about this topic? (Shouldn’t be more than 2 sentences.)</a:t>
            </a:r>
          </a:p>
          <a:p>
            <a:pPr eaLnBrk="1" hangingPunct="1">
              <a:lnSpc>
                <a:spcPct val="90000"/>
              </a:lnSpc>
            </a:pPr>
            <a:r>
              <a:rPr lang="en-US" sz="3000" b="1" dirty="0">
                <a:solidFill>
                  <a:srgbClr val="FF0000"/>
                </a:solidFill>
                <a:latin typeface="Calibri" charset="0"/>
              </a:rPr>
              <a:t>3-Point Thesis: </a:t>
            </a:r>
            <a:r>
              <a:rPr lang="en-US" sz="3000" dirty="0">
                <a:solidFill>
                  <a:srgbClr val="FF0000"/>
                </a:solidFill>
                <a:latin typeface="Calibri" charset="0"/>
              </a:rPr>
              <a:t>Your claim/argument + 3 points/reasons</a:t>
            </a:r>
          </a:p>
        </p:txBody>
      </p:sp>
    </p:spTree>
    <p:extLst>
      <p:ext uri="{BB962C8B-B14F-4D97-AF65-F5344CB8AC3E}">
        <p14:creationId xmlns:p14="http://schemas.microsoft.com/office/powerpoint/2010/main" val="3292015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pPr eaLnBrk="1" hangingPunct="1"/>
            <a:r>
              <a:rPr lang="en-US" dirty="0">
                <a:solidFill>
                  <a:srgbClr val="7030A0"/>
                </a:solidFill>
                <a:latin typeface="Calibri" charset="0"/>
                <a:hlinkClick r:id="rId3">
                  <a:extLst>
                    <a:ext uri="{A12FA001-AC4F-418D-AE19-62706E023703}">
                      <ahyp:hlinkClr xmlns:ahyp="http://schemas.microsoft.com/office/drawing/2018/hyperlinkcolor" val="tx"/>
                    </a:ext>
                  </a:extLst>
                </a:hlinkClick>
              </a:rPr>
              <a:t>The Hook</a:t>
            </a:r>
            <a:endParaRPr lang="en-US" dirty="0">
              <a:solidFill>
                <a:srgbClr val="7030A0"/>
              </a:solidFill>
              <a:latin typeface="Calibri" charset="0"/>
            </a:endParaRPr>
          </a:p>
        </p:txBody>
      </p:sp>
      <p:sp>
        <p:nvSpPr>
          <p:cNvPr id="3" name="Content Placeholder 2"/>
          <p:cNvSpPr>
            <a:spLocks noGrp="1"/>
          </p:cNvSpPr>
          <p:nvPr>
            <p:ph idx="1"/>
          </p:nvPr>
        </p:nvSpPr>
        <p:spPr>
          <a:xfrm>
            <a:off x="609600" y="1417638"/>
            <a:ext cx="10972800" cy="4896898"/>
          </a:xfrm>
        </p:spPr>
        <p:txBody>
          <a:bodyPr>
            <a:normAutofit fontScale="92500" lnSpcReduction="10000"/>
          </a:bodyPr>
          <a:lstStyle/>
          <a:p>
            <a:pPr eaLnBrk="1" hangingPunct="1">
              <a:lnSpc>
                <a:spcPct val="80000"/>
              </a:lnSpc>
              <a:buFont typeface="Arial" charset="0"/>
              <a:buNone/>
              <a:defRPr/>
            </a:pPr>
            <a:r>
              <a:rPr lang="en-US" sz="3000" dirty="0">
                <a:latin typeface="Calibri" charset="0"/>
              </a:rPr>
              <a:t>You can often hook in your reader with a </a:t>
            </a:r>
            <a:r>
              <a:rPr lang="en-US" sz="3000" b="1" dirty="0">
                <a:solidFill>
                  <a:srgbClr val="0000FF"/>
                </a:solidFill>
                <a:latin typeface="Calibri" charset="0"/>
              </a:rPr>
              <a:t>question</a:t>
            </a:r>
            <a:r>
              <a:rPr lang="en-US" sz="3000" dirty="0">
                <a:latin typeface="Calibri" charset="0"/>
              </a:rPr>
              <a:t>, </a:t>
            </a:r>
            <a:r>
              <a:rPr lang="en-US" altLang="ja-JP" sz="3000" b="1" dirty="0">
                <a:solidFill>
                  <a:srgbClr val="008000"/>
                </a:solidFill>
                <a:latin typeface="Calibri" charset="0"/>
              </a:rPr>
              <a:t>a quote</a:t>
            </a:r>
            <a:r>
              <a:rPr lang="en-US" sz="3000" dirty="0">
                <a:latin typeface="Calibri" charset="0"/>
              </a:rPr>
              <a:t>, a </a:t>
            </a:r>
            <a:r>
              <a:rPr lang="en-US" sz="3000" dirty="0">
                <a:solidFill>
                  <a:schemeClr val="accent4">
                    <a:lumMod val="75000"/>
                  </a:schemeClr>
                </a:solidFill>
                <a:latin typeface="Calibri" charset="0"/>
              </a:rPr>
              <a:t>general/”many” statement </a:t>
            </a:r>
            <a:r>
              <a:rPr lang="en-US" sz="3000" dirty="0">
                <a:latin typeface="Calibri" charset="0"/>
              </a:rPr>
              <a:t>or an “</a:t>
            </a:r>
            <a:r>
              <a:rPr lang="en-US" sz="3000" b="1" dirty="0">
                <a:solidFill>
                  <a:srgbClr val="FF0000"/>
                </a:solidFill>
                <a:latin typeface="Calibri" charset="0"/>
              </a:rPr>
              <a:t>image</a:t>
            </a:r>
            <a:r>
              <a:rPr lang="en-US" sz="3000" dirty="0">
                <a:latin typeface="Calibri" charset="0"/>
              </a:rPr>
              <a:t>”. Then transition to your topic.</a:t>
            </a:r>
          </a:p>
          <a:p>
            <a:pPr eaLnBrk="1" hangingPunct="1">
              <a:lnSpc>
                <a:spcPct val="80000"/>
              </a:lnSpc>
              <a:defRPr/>
            </a:pPr>
            <a:r>
              <a:rPr lang="en-US" sz="3000" b="1" dirty="0">
                <a:solidFill>
                  <a:srgbClr val="0000FF"/>
                </a:solidFill>
                <a:latin typeface="Calibri" charset="0"/>
              </a:rPr>
              <a:t>What causes people to run away from their past? Like many people, Simba in </a:t>
            </a:r>
            <a:r>
              <a:rPr lang="en-US" sz="3000" b="1" i="1" dirty="0">
                <a:solidFill>
                  <a:srgbClr val="0000FF"/>
                </a:solidFill>
                <a:latin typeface="Calibri" charset="0"/>
              </a:rPr>
              <a:t>The Lion King</a:t>
            </a:r>
            <a:r>
              <a:rPr lang="en-US" sz="3000" b="1" dirty="0">
                <a:solidFill>
                  <a:srgbClr val="0000FF"/>
                </a:solidFill>
                <a:latin typeface="Calibri" charset="0"/>
              </a:rPr>
              <a:t> runs away because he’s afraid of his past.</a:t>
            </a:r>
          </a:p>
          <a:p>
            <a:pPr eaLnBrk="1" hangingPunct="1">
              <a:lnSpc>
                <a:spcPct val="80000"/>
              </a:lnSpc>
              <a:defRPr/>
            </a:pPr>
            <a:r>
              <a:rPr lang="en-US" sz="3000" b="1" dirty="0">
                <a:solidFill>
                  <a:srgbClr val="008000"/>
                </a:solidFill>
                <a:latin typeface="Calibri" charset="0"/>
              </a:rPr>
              <a:t>John Quincy Adams once said, “Who we are…is who we were.” This statement is applicable to the movie </a:t>
            </a:r>
            <a:r>
              <a:rPr lang="en-US" sz="3000" b="1" i="1" dirty="0">
                <a:solidFill>
                  <a:srgbClr val="008000"/>
                </a:solidFill>
                <a:latin typeface="Calibri" charset="0"/>
              </a:rPr>
              <a:t>The Lion King</a:t>
            </a:r>
            <a:r>
              <a:rPr lang="en-US" sz="3000" b="1" dirty="0">
                <a:solidFill>
                  <a:srgbClr val="008000"/>
                </a:solidFill>
                <a:latin typeface="Calibri" charset="0"/>
              </a:rPr>
              <a:t>, where Simba tries but fails to escape his past.</a:t>
            </a:r>
          </a:p>
          <a:p>
            <a:pPr lvl="1">
              <a:lnSpc>
                <a:spcPct val="80000"/>
              </a:lnSpc>
              <a:defRPr/>
            </a:pPr>
            <a:r>
              <a:rPr lang="en-US" sz="2600" dirty="0">
                <a:latin typeface="Calibri" charset="0"/>
              </a:rPr>
              <a:t>The quote could also be from the book!</a:t>
            </a:r>
          </a:p>
          <a:p>
            <a:pPr eaLnBrk="1" hangingPunct="1">
              <a:lnSpc>
                <a:spcPct val="80000"/>
              </a:lnSpc>
              <a:defRPr/>
            </a:pPr>
            <a:r>
              <a:rPr lang="en-US" sz="3000" b="1" dirty="0">
                <a:solidFill>
                  <a:srgbClr val="604A7B"/>
                </a:solidFill>
                <a:latin typeface="Calibri" charset="0"/>
              </a:rPr>
              <a:t>All people have events in their past they are not proud of, that they’d like to forget about. This idea is very present in </a:t>
            </a:r>
            <a:r>
              <a:rPr lang="en-US" sz="3000" b="1" i="1" dirty="0">
                <a:solidFill>
                  <a:srgbClr val="604A7B"/>
                </a:solidFill>
                <a:latin typeface="Calibri" charset="0"/>
              </a:rPr>
              <a:t>The Lion King</a:t>
            </a:r>
            <a:r>
              <a:rPr lang="en-US" sz="3000" b="1" dirty="0">
                <a:solidFill>
                  <a:srgbClr val="604A7B"/>
                </a:solidFill>
                <a:latin typeface="Calibri" charset="0"/>
              </a:rPr>
              <a:t>.</a:t>
            </a:r>
          </a:p>
          <a:p>
            <a:pPr eaLnBrk="1" hangingPunct="1">
              <a:lnSpc>
                <a:spcPct val="80000"/>
              </a:lnSpc>
              <a:defRPr/>
            </a:pPr>
            <a:r>
              <a:rPr lang="en-US" sz="3000" b="1" dirty="0">
                <a:solidFill>
                  <a:srgbClr val="FF0000"/>
                </a:solidFill>
                <a:latin typeface="Calibri" charset="0"/>
              </a:rPr>
              <a:t>A murdered father. A guilty conscience. A constant echo of the past. In </a:t>
            </a:r>
            <a:r>
              <a:rPr lang="en-US" sz="3000" b="1" i="1" dirty="0">
                <a:solidFill>
                  <a:srgbClr val="FF0000"/>
                </a:solidFill>
                <a:latin typeface="Calibri" charset="0"/>
              </a:rPr>
              <a:t>The Lion King, </a:t>
            </a:r>
            <a:r>
              <a:rPr lang="en-US" sz="3000" b="1" dirty="0">
                <a:solidFill>
                  <a:srgbClr val="FF0000"/>
                </a:solidFill>
                <a:latin typeface="Calibri" charset="0"/>
              </a:rPr>
              <a:t>the character </a:t>
            </a:r>
            <a:r>
              <a:rPr lang="en-US" sz="3000" b="1" dirty="0" err="1">
                <a:solidFill>
                  <a:srgbClr val="FF0000"/>
                </a:solidFill>
                <a:latin typeface="Calibri" charset="0"/>
              </a:rPr>
              <a:t>Simba</a:t>
            </a:r>
            <a:r>
              <a:rPr lang="en-US" sz="3000" b="1" dirty="0">
                <a:solidFill>
                  <a:srgbClr val="FF0000"/>
                </a:solidFill>
                <a:latin typeface="Calibri" charset="0"/>
              </a:rPr>
              <a:t> has to deal with all of these.</a:t>
            </a:r>
          </a:p>
          <a:p>
            <a:pPr lvl="1" eaLnBrk="1" hangingPunct="1">
              <a:lnSpc>
                <a:spcPct val="80000"/>
              </a:lnSpc>
              <a:defRPr/>
            </a:pPr>
            <a:r>
              <a:rPr lang="en-US" sz="2600" dirty="0">
                <a:latin typeface="Calibri" charset="0"/>
              </a:rPr>
              <a:t>For the image, think of the results that would show up if you </a:t>
            </a:r>
            <a:r>
              <a:rPr lang="ja-JP" altLang="en-US" sz="2600" dirty="0">
                <a:latin typeface="Calibri" charset="0"/>
              </a:rPr>
              <a:t>“</a:t>
            </a:r>
            <a:r>
              <a:rPr lang="en-US" sz="2600" dirty="0">
                <a:latin typeface="Calibri" charset="0"/>
              </a:rPr>
              <a:t>Google Imaged</a:t>
            </a:r>
            <a:r>
              <a:rPr lang="ja-JP" altLang="en-US" sz="2600" dirty="0">
                <a:latin typeface="Calibri" charset="0"/>
              </a:rPr>
              <a:t>”</a:t>
            </a:r>
            <a:r>
              <a:rPr lang="en-US" sz="2600" dirty="0">
                <a:latin typeface="Calibri" charset="0"/>
              </a:rPr>
              <a:t> your topic.</a:t>
            </a:r>
          </a:p>
          <a:p>
            <a:pPr marL="11113" lvl="1" indent="0" eaLnBrk="1" hangingPunct="1">
              <a:lnSpc>
                <a:spcPct val="80000"/>
              </a:lnSpc>
              <a:buNone/>
              <a:defRPr/>
            </a:pPr>
            <a:endParaRPr lang="en-US" sz="2600" b="1" dirty="0">
              <a:solidFill>
                <a:srgbClr val="FF0000"/>
              </a:solidFill>
              <a:latin typeface="Calibri" charset="0"/>
            </a:endParaRPr>
          </a:p>
        </p:txBody>
      </p:sp>
    </p:spTree>
    <p:extLst>
      <p:ext uri="{BB962C8B-B14F-4D97-AF65-F5344CB8AC3E}">
        <p14:creationId xmlns:p14="http://schemas.microsoft.com/office/powerpoint/2010/main" val="41822253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xit" presetSubtype="0" fill="hold" nodeType="withEffect">
                                  <p:stCondLst>
                                    <p:cond delay="0"/>
                                  </p:stCondLst>
                                  <p:childTnLst>
                                    <p:animEffect transition="out" filter="fade">
                                      <p:cBhvr>
                                        <p:cTn id="17" dur="500"/>
                                        <p:tgtEl>
                                          <p:spTgt spid="3">
                                            <p:txEl>
                                              <p:pRg st="1" end="1"/>
                                            </p:txEl>
                                          </p:spTgt>
                                        </p:tgtEl>
                                      </p:cBhvr>
                                    </p:animEffect>
                                    <p:set>
                                      <p:cBhvr>
                                        <p:cTn id="18"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xit" presetSubtype="0" fill="hold" nodeType="withEffect">
                                  <p:stCondLst>
                                    <p:cond delay="0"/>
                                  </p:stCondLst>
                                  <p:childTnLst>
                                    <p:animEffect transition="out" filter="fade">
                                      <p:cBhvr>
                                        <p:cTn id="25" dur="500"/>
                                        <p:tgtEl>
                                          <p:spTgt spid="3">
                                            <p:txEl>
                                              <p:pRg st="2" end="2"/>
                                            </p:txEl>
                                          </p:spTgt>
                                        </p:tgtEl>
                                      </p:cBhvr>
                                    </p:animEffect>
                                    <p:set>
                                      <p:cBhvr>
                                        <p:cTn id="26" dur="1" fill="hold">
                                          <p:stCondLst>
                                            <p:cond delay="499"/>
                                          </p:stCondLst>
                                        </p:cTn>
                                        <p:tgtEl>
                                          <p:spTgt spid="3">
                                            <p:txEl>
                                              <p:pRg st="2" end="2"/>
                                            </p:txEl>
                                          </p:spTgt>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3">
                                            <p:txEl>
                                              <p:pRg st="3" end="3"/>
                                            </p:txEl>
                                          </p:spTgt>
                                        </p:tgtEl>
                                      </p:cBhvr>
                                    </p:animEffect>
                                    <p:set>
                                      <p:cBhvr>
                                        <p:cTn id="29"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500"/>
                                        <p:tgtEl>
                                          <p:spTgt spid="3">
                                            <p:txEl>
                                              <p:pRg st="5" end="5"/>
                                            </p:txEl>
                                          </p:spTgt>
                                        </p:tgtEl>
                                      </p:cBhvr>
                                    </p:animEffect>
                                  </p:childTnLst>
                                </p:cTn>
                              </p:par>
                              <p:par>
                                <p:cTn id="35" presetID="10" presetClass="exit" presetSubtype="0" fill="hold" nodeType="withEffect">
                                  <p:stCondLst>
                                    <p:cond delay="0"/>
                                  </p:stCondLst>
                                  <p:childTnLst>
                                    <p:animEffect transition="out" filter="fade">
                                      <p:cBhvr>
                                        <p:cTn id="36" dur="500"/>
                                        <p:tgtEl>
                                          <p:spTgt spid="3">
                                            <p:txEl>
                                              <p:pRg st="4" end="4"/>
                                            </p:txEl>
                                          </p:spTgt>
                                        </p:tgtEl>
                                      </p:cBhvr>
                                    </p:animEffect>
                                    <p:set>
                                      <p:cBhvr>
                                        <p:cTn id="37" dur="1" fill="hold">
                                          <p:stCondLst>
                                            <p:cond delay="499"/>
                                          </p:stCondLst>
                                        </p:cTn>
                                        <p:tgtEl>
                                          <p:spTgt spid="3">
                                            <p:txEl>
                                              <p:pRg st="4" end="4"/>
                                            </p:txEl>
                                          </p:spTgt>
                                        </p:tgtEl>
                                        <p:attrNameLst>
                                          <p:attrName>style.visibility</p:attrName>
                                        </p:attrNameLst>
                                      </p:cBhvr>
                                      <p:to>
                                        <p:strVal val="hidden"/>
                                      </p:to>
                                    </p:set>
                                  </p:childTnLst>
                                </p:cTn>
                              </p:par>
                              <p:par>
                                <p:cTn id="38" presetID="10" presetClass="entr" presetSubtype="0" fill="hold" grpId="0" nodeType="with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pPr eaLnBrk="1" hangingPunct="1"/>
            <a:r>
              <a:rPr lang="en-US" dirty="0">
                <a:solidFill>
                  <a:srgbClr val="7030A0"/>
                </a:solidFill>
                <a:latin typeface="Calibri" charset="0"/>
              </a:rPr>
              <a:t>The Hook</a:t>
            </a:r>
          </a:p>
        </p:txBody>
      </p:sp>
      <p:sp>
        <p:nvSpPr>
          <p:cNvPr id="3" name="Content Placeholder 2"/>
          <p:cNvSpPr>
            <a:spLocks noGrp="1"/>
          </p:cNvSpPr>
          <p:nvPr>
            <p:ph idx="1"/>
          </p:nvPr>
        </p:nvSpPr>
        <p:spPr>
          <a:xfrm>
            <a:off x="609600" y="1417638"/>
            <a:ext cx="10972800" cy="5440362"/>
          </a:xfrm>
        </p:spPr>
        <p:txBody>
          <a:bodyPr>
            <a:normAutofit fontScale="92500" lnSpcReduction="10000"/>
          </a:bodyPr>
          <a:lstStyle/>
          <a:p>
            <a:pPr eaLnBrk="1" hangingPunct="1">
              <a:lnSpc>
                <a:spcPct val="80000"/>
              </a:lnSpc>
              <a:buFont typeface="Arial" charset="0"/>
              <a:buNone/>
              <a:defRPr/>
            </a:pPr>
            <a:r>
              <a:rPr lang="en-US" sz="3000" dirty="0">
                <a:latin typeface="Calibri" charset="0"/>
              </a:rPr>
              <a:t>You can often hook in your reader with a </a:t>
            </a:r>
            <a:r>
              <a:rPr lang="en-US" sz="3000" b="1" dirty="0">
                <a:solidFill>
                  <a:srgbClr val="0000FF"/>
                </a:solidFill>
                <a:latin typeface="Calibri" charset="0"/>
              </a:rPr>
              <a:t>question</a:t>
            </a:r>
            <a:r>
              <a:rPr lang="en-US" sz="3000" dirty="0">
                <a:latin typeface="Calibri" charset="0"/>
              </a:rPr>
              <a:t>, </a:t>
            </a:r>
            <a:r>
              <a:rPr lang="en-US" altLang="ja-JP" sz="3000" b="1" dirty="0">
                <a:solidFill>
                  <a:srgbClr val="008000"/>
                </a:solidFill>
                <a:latin typeface="Calibri" charset="0"/>
              </a:rPr>
              <a:t>a quote</a:t>
            </a:r>
            <a:r>
              <a:rPr lang="en-US" sz="3000" dirty="0">
                <a:latin typeface="Calibri" charset="0"/>
              </a:rPr>
              <a:t>, a </a:t>
            </a:r>
            <a:r>
              <a:rPr lang="en-US" sz="3000" dirty="0">
                <a:solidFill>
                  <a:schemeClr val="accent4">
                    <a:lumMod val="75000"/>
                  </a:schemeClr>
                </a:solidFill>
                <a:latin typeface="Calibri" charset="0"/>
              </a:rPr>
              <a:t>general/”many” statement </a:t>
            </a:r>
            <a:r>
              <a:rPr lang="en-US" sz="3000" dirty="0">
                <a:latin typeface="Calibri" charset="0"/>
              </a:rPr>
              <a:t>or an “</a:t>
            </a:r>
            <a:r>
              <a:rPr lang="en-US" sz="3000" b="1" dirty="0">
                <a:solidFill>
                  <a:srgbClr val="FF0000"/>
                </a:solidFill>
                <a:latin typeface="Calibri" charset="0"/>
              </a:rPr>
              <a:t>image</a:t>
            </a:r>
            <a:r>
              <a:rPr lang="en-US" sz="3000" dirty="0">
                <a:latin typeface="Calibri" charset="0"/>
              </a:rPr>
              <a:t>”. Then transition to your topic.</a:t>
            </a:r>
          </a:p>
          <a:p>
            <a:pPr eaLnBrk="1" hangingPunct="1">
              <a:lnSpc>
                <a:spcPct val="80000"/>
              </a:lnSpc>
              <a:defRPr/>
            </a:pPr>
            <a:r>
              <a:rPr lang="en-US" sz="3000" b="1" dirty="0">
                <a:solidFill>
                  <a:srgbClr val="0000FF"/>
                </a:solidFill>
                <a:latin typeface="Calibri" charset="0"/>
              </a:rPr>
              <a:t>What causes people to run away from their past? Like many people, Simba in </a:t>
            </a:r>
            <a:r>
              <a:rPr lang="en-US" sz="3000" b="1" i="1" dirty="0">
                <a:solidFill>
                  <a:srgbClr val="0000FF"/>
                </a:solidFill>
                <a:latin typeface="Calibri" charset="0"/>
              </a:rPr>
              <a:t>The Lion King</a:t>
            </a:r>
            <a:r>
              <a:rPr lang="en-US" sz="3000" b="1" dirty="0">
                <a:solidFill>
                  <a:srgbClr val="0000FF"/>
                </a:solidFill>
                <a:latin typeface="Calibri" charset="0"/>
              </a:rPr>
              <a:t> runs away because he’s afraid of his past.</a:t>
            </a:r>
          </a:p>
          <a:p>
            <a:pPr eaLnBrk="1" hangingPunct="1">
              <a:lnSpc>
                <a:spcPct val="80000"/>
              </a:lnSpc>
              <a:defRPr/>
            </a:pPr>
            <a:r>
              <a:rPr lang="en-US" sz="3000" b="1" dirty="0">
                <a:solidFill>
                  <a:srgbClr val="008000"/>
                </a:solidFill>
                <a:latin typeface="Calibri" charset="0"/>
              </a:rPr>
              <a:t>John Quincy Adams once said, “Who we are…is who we were.” This statement is applicable to the movie </a:t>
            </a:r>
            <a:r>
              <a:rPr lang="en-US" sz="3000" b="1" i="1" dirty="0">
                <a:solidFill>
                  <a:srgbClr val="008000"/>
                </a:solidFill>
                <a:latin typeface="Calibri" charset="0"/>
              </a:rPr>
              <a:t>The Lion King</a:t>
            </a:r>
            <a:r>
              <a:rPr lang="en-US" sz="3000" b="1" dirty="0">
                <a:solidFill>
                  <a:srgbClr val="008000"/>
                </a:solidFill>
                <a:latin typeface="Calibri" charset="0"/>
              </a:rPr>
              <a:t>, where Simba tries but fails to escape his past.</a:t>
            </a:r>
          </a:p>
          <a:p>
            <a:pPr lvl="1">
              <a:lnSpc>
                <a:spcPct val="80000"/>
              </a:lnSpc>
              <a:defRPr/>
            </a:pPr>
            <a:r>
              <a:rPr lang="en-US" sz="2600" dirty="0">
                <a:latin typeface="Calibri" charset="0"/>
              </a:rPr>
              <a:t>The quote could also be from the book!</a:t>
            </a:r>
          </a:p>
          <a:p>
            <a:pPr eaLnBrk="1" hangingPunct="1">
              <a:lnSpc>
                <a:spcPct val="80000"/>
              </a:lnSpc>
              <a:defRPr/>
            </a:pPr>
            <a:r>
              <a:rPr lang="en-US" sz="3000" b="1" dirty="0">
                <a:solidFill>
                  <a:srgbClr val="604A7B"/>
                </a:solidFill>
                <a:latin typeface="Calibri" charset="0"/>
              </a:rPr>
              <a:t>All people have events in their past they are not proud of, that they’d like to forget about. This idea is very present in </a:t>
            </a:r>
            <a:r>
              <a:rPr lang="en-US" sz="3000" b="1" i="1" dirty="0">
                <a:solidFill>
                  <a:srgbClr val="604A7B"/>
                </a:solidFill>
                <a:latin typeface="Calibri" charset="0"/>
              </a:rPr>
              <a:t>The Lion King</a:t>
            </a:r>
            <a:r>
              <a:rPr lang="en-US" sz="3000" b="1" dirty="0">
                <a:solidFill>
                  <a:srgbClr val="604A7B"/>
                </a:solidFill>
                <a:latin typeface="Calibri" charset="0"/>
              </a:rPr>
              <a:t>.</a:t>
            </a:r>
          </a:p>
          <a:p>
            <a:pPr eaLnBrk="1" hangingPunct="1">
              <a:lnSpc>
                <a:spcPct val="80000"/>
              </a:lnSpc>
              <a:defRPr/>
            </a:pPr>
            <a:r>
              <a:rPr lang="en-US" sz="3000" b="1" dirty="0">
                <a:solidFill>
                  <a:srgbClr val="FF0000"/>
                </a:solidFill>
                <a:latin typeface="Calibri" charset="0"/>
              </a:rPr>
              <a:t>A murdered father. A guilty conscience. A constant echo of the past. In </a:t>
            </a:r>
            <a:r>
              <a:rPr lang="en-US" sz="3000" b="1" i="1" dirty="0">
                <a:solidFill>
                  <a:srgbClr val="FF0000"/>
                </a:solidFill>
                <a:latin typeface="Calibri" charset="0"/>
              </a:rPr>
              <a:t>The Lion King, </a:t>
            </a:r>
            <a:r>
              <a:rPr lang="en-US" sz="3000" b="1" dirty="0">
                <a:solidFill>
                  <a:srgbClr val="FF0000"/>
                </a:solidFill>
                <a:latin typeface="Calibri" charset="0"/>
              </a:rPr>
              <a:t>the character </a:t>
            </a:r>
            <a:r>
              <a:rPr lang="en-US" sz="3000" b="1" dirty="0" err="1">
                <a:solidFill>
                  <a:srgbClr val="FF0000"/>
                </a:solidFill>
                <a:latin typeface="Calibri" charset="0"/>
              </a:rPr>
              <a:t>Simba</a:t>
            </a:r>
            <a:r>
              <a:rPr lang="en-US" sz="3000" b="1" dirty="0">
                <a:solidFill>
                  <a:srgbClr val="FF0000"/>
                </a:solidFill>
                <a:latin typeface="Calibri" charset="0"/>
              </a:rPr>
              <a:t> has to deal with all of these.</a:t>
            </a:r>
          </a:p>
          <a:p>
            <a:pPr lvl="1" eaLnBrk="1" hangingPunct="1">
              <a:lnSpc>
                <a:spcPct val="80000"/>
              </a:lnSpc>
              <a:defRPr/>
            </a:pPr>
            <a:r>
              <a:rPr lang="en-US" sz="2600" dirty="0">
                <a:latin typeface="Calibri" charset="0"/>
              </a:rPr>
              <a:t>For the image, think of the results that would show up if you </a:t>
            </a:r>
            <a:r>
              <a:rPr lang="ja-JP" altLang="en-US" sz="2600" dirty="0">
                <a:latin typeface="Calibri" charset="0"/>
              </a:rPr>
              <a:t>“</a:t>
            </a:r>
            <a:r>
              <a:rPr lang="en-US" sz="2600" dirty="0">
                <a:latin typeface="Calibri" charset="0"/>
              </a:rPr>
              <a:t>Google Imaged</a:t>
            </a:r>
            <a:r>
              <a:rPr lang="ja-JP" altLang="en-US" sz="2600" dirty="0">
                <a:latin typeface="Calibri" charset="0"/>
              </a:rPr>
              <a:t>”</a:t>
            </a:r>
            <a:r>
              <a:rPr lang="en-US" sz="2600" dirty="0">
                <a:latin typeface="Calibri" charset="0"/>
              </a:rPr>
              <a:t> your topic.</a:t>
            </a:r>
          </a:p>
          <a:p>
            <a:pPr marL="11113" lvl="1" indent="0">
              <a:lnSpc>
                <a:spcPct val="80000"/>
              </a:lnSpc>
              <a:buNone/>
              <a:defRPr/>
            </a:pPr>
            <a:r>
              <a:rPr lang="en-US" b="1" dirty="0">
                <a:latin typeface="Calibri" charset="0"/>
              </a:rPr>
              <a:t>(Can you find the transitional sentence from the hook in the above examples?</a:t>
            </a:r>
            <a:r>
              <a:rPr lang="en-US" dirty="0">
                <a:latin typeface="Calibri" charset="0"/>
              </a:rPr>
              <a:t>)</a:t>
            </a:r>
          </a:p>
          <a:p>
            <a:pPr marL="11113" lvl="1" indent="0" eaLnBrk="1" hangingPunct="1">
              <a:lnSpc>
                <a:spcPct val="80000"/>
              </a:lnSpc>
              <a:buNone/>
              <a:defRPr/>
            </a:pPr>
            <a:endParaRPr lang="en-US" sz="2600" b="1" dirty="0">
              <a:solidFill>
                <a:srgbClr val="FF0000"/>
              </a:solidFill>
              <a:latin typeface="Calibri" charset="0"/>
            </a:endParaRPr>
          </a:p>
        </p:txBody>
      </p:sp>
    </p:spTree>
    <p:extLst>
      <p:ext uri="{BB962C8B-B14F-4D97-AF65-F5344CB8AC3E}">
        <p14:creationId xmlns:p14="http://schemas.microsoft.com/office/powerpoint/2010/main" val="33620245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pPr eaLnBrk="1" hangingPunct="1"/>
            <a:r>
              <a:rPr lang="en-US" dirty="0">
                <a:solidFill>
                  <a:srgbClr val="7030A0"/>
                </a:solidFill>
                <a:latin typeface="Calibri" charset="0"/>
              </a:rPr>
              <a:t>The Hook</a:t>
            </a:r>
          </a:p>
        </p:txBody>
      </p:sp>
      <p:sp>
        <p:nvSpPr>
          <p:cNvPr id="3" name="Content Placeholder 2"/>
          <p:cNvSpPr>
            <a:spLocks noGrp="1"/>
          </p:cNvSpPr>
          <p:nvPr>
            <p:ph idx="1"/>
          </p:nvPr>
        </p:nvSpPr>
        <p:spPr>
          <a:xfrm>
            <a:off x="609600" y="1417638"/>
            <a:ext cx="10972800" cy="5440362"/>
          </a:xfrm>
        </p:spPr>
        <p:txBody>
          <a:bodyPr>
            <a:normAutofit fontScale="92500" lnSpcReduction="10000"/>
          </a:bodyPr>
          <a:lstStyle/>
          <a:p>
            <a:pPr eaLnBrk="1" hangingPunct="1">
              <a:lnSpc>
                <a:spcPct val="80000"/>
              </a:lnSpc>
              <a:buFont typeface="Arial" charset="0"/>
              <a:buNone/>
              <a:defRPr/>
            </a:pPr>
            <a:r>
              <a:rPr lang="en-US" sz="3000" dirty="0">
                <a:latin typeface="Calibri" charset="0"/>
              </a:rPr>
              <a:t>You can often hook in your reader with a </a:t>
            </a:r>
            <a:r>
              <a:rPr lang="en-US" sz="3000" b="1" dirty="0">
                <a:solidFill>
                  <a:srgbClr val="0000FF"/>
                </a:solidFill>
                <a:latin typeface="Calibri" charset="0"/>
              </a:rPr>
              <a:t>question</a:t>
            </a:r>
            <a:r>
              <a:rPr lang="en-US" sz="3000" dirty="0">
                <a:latin typeface="Calibri" charset="0"/>
              </a:rPr>
              <a:t>, </a:t>
            </a:r>
            <a:r>
              <a:rPr lang="en-US" altLang="ja-JP" sz="3000" b="1" dirty="0">
                <a:solidFill>
                  <a:srgbClr val="008000"/>
                </a:solidFill>
                <a:latin typeface="Calibri" charset="0"/>
              </a:rPr>
              <a:t>a quote</a:t>
            </a:r>
            <a:r>
              <a:rPr lang="en-US" sz="3000" dirty="0">
                <a:latin typeface="Calibri" charset="0"/>
              </a:rPr>
              <a:t>, a </a:t>
            </a:r>
            <a:r>
              <a:rPr lang="en-US" sz="3000" dirty="0">
                <a:solidFill>
                  <a:schemeClr val="accent4">
                    <a:lumMod val="75000"/>
                  </a:schemeClr>
                </a:solidFill>
                <a:latin typeface="Calibri" charset="0"/>
              </a:rPr>
              <a:t>general/”many” statement </a:t>
            </a:r>
            <a:r>
              <a:rPr lang="en-US" sz="3000" dirty="0">
                <a:latin typeface="Calibri" charset="0"/>
              </a:rPr>
              <a:t>or an “</a:t>
            </a:r>
            <a:r>
              <a:rPr lang="en-US" sz="3000" b="1" dirty="0">
                <a:solidFill>
                  <a:srgbClr val="FF0000"/>
                </a:solidFill>
                <a:latin typeface="Calibri" charset="0"/>
              </a:rPr>
              <a:t>image</a:t>
            </a:r>
            <a:r>
              <a:rPr lang="en-US" sz="3000" dirty="0">
                <a:latin typeface="Calibri" charset="0"/>
              </a:rPr>
              <a:t>”. Then transition to your topic.</a:t>
            </a:r>
          </a:p>
          <a:p>
            <a:pPr eaLnBrk="1" hangingPunct="1">
              <a:lnSpc>
                <a:spcPct val="80000"/>
              </a:lnSpc>
              <a:defRPr/>
            </a:pPr>
            <a:r>
              <a:rPr lang="en-US" sz="3000" b="1" dirty="0">
                <a:solidFill>
                  <a:srgbClr val="0000FF"/>
                </a:solidFill>
                <a:latin typeface="Calibri" charset="0"/>
              </a:rPr>
              <a:t>What causes people to run away from their past? </a:t>
            </a:r>
            <a:r>
              <a:rPr lang="en-US" sz="3000" b="1" u="sng" dirty="0">
                <a:solidFill>
                  <a:srgbClr val="0000FF"/>
                </a:solidFill>
                <a:latin typeface="Calibri" charset="0"/>
              </a:rPr>
              <a:t>Like many people, Simba in </a:t>
            </a:r>
            <a:r>
              <a:rPr lang="en-US" sz="3000" b="1" i="1" u="sng" dirty="0">
                <a:solidFill>
                  <a:srgbClr val="0000FF"/>
                </a:solidFill>
                <a:latin typeface="Calibri" charset="0"/>
              </a:rPr>
              <a:t>The Lion King</a:t>
            </a:r>
            <a:r>
              <a:rPr lang="en-US" sz="3000" b="1" u="sng" dirty="0">
                <a:solidFill>
                  <a:srgbClr val="0000FF"/>
                </a:solidFill>
                <a:latin typeface="Calibri" charset="0"/>
              </a:rPr>
              <a:t> runs away because he’s afraid of his past</a:t>
            </a:r>
            <a:r>
              <a:rPr lang="en-US" sz="3000" b="1" dirty="0">
                <a:solidFill>
                  <a:srgbClr val="0000FF"/>
                </a:solidFill>
                <a:latin typeface="Calibri" charset="0"/>
              </a:rPr>
              <a:t>.</a:t>
            </a:r>
          </a:p>
          <a:p>
            <a:pPr eaLnBrk="1" hangingPunct="1">
              <a:lnSpc>
                <a:spcPct val="80000"/>
              </a:lnSpc>
              <a:defRPr/>
            </a:pPr>
            <a:r>
              <a:rPr lang="en-US" sz="3000" b="1" dirty="0">
                <a:solidFill>
                  <a:srgbClr val="008000"/>
                </a:solidFill>
                <a:latin typeface="Calibri" charset="0"/>
              </a:rPr>
              <a:t>John Quincy Adams once said, “Who we are…is who we were.” </a:t>
            </a:r>
            <a:r>
              <a:rPr lang="en-US" sz="3000" b="1" u="sng" dirty="0">
                <a:solidFill>
                  <a:srgbClr val="008000"/>
                </a:solidFill>
                <a:latin typeface="Calibri" charset="0"/>
              </a:rPr>
              <a:t>This statement is applicable to the movie </a:t>
            </a:r>
            <a:r>
              <a:rPr lang="en-US" sz="3000" b="1" i="1" u="sng" dirty="0">
                <a:solidFill>
                  <a:srgbClr val="008000"/>
                </a:solidFill>
                <a:latin typeface="Calibri" charset="0"/>
              </a:rPr>
              <a:t>The Lion King</a:t>
            </a:r>
            <a:r>
              <a:rPr lang="en-US" sz="3000" b="1" u="sng" dirty="0">
                <a:solidFill>
                  <a:srgbClr val="008000"/>
                </a:solidFill>
                <a:latin typeface="Calibri" charset="0"/>
              </a:rPr>
              <a:t>, where Simba tries but fails to escape his past.</a:t>
            </a:r>
          </a:p>
          <a:p>
            <a:pPr lvl="1">
              <a:lnSpc>
                <a:spcPct val="80000"/>
              </a:lnSpc>
              <a:defRPr/>
            </a:pPr>
            <a:r>
              <a:rPr lang="en-US" sz="2600" dirty="0">
                <a:latin typeface="Calibri" charset="0"/>
              </a:rPr>
              <a:t>The quote could also be from the book!</a:t>
            </a:r>
          </a:p>
          <a:p>
            <a:pPr eaLnBrk="1" hangingPunct="1">
              <a:lnSpc>
                <a:spcPct val="80000"/>
              </a:lnSpc>
              <a:defRPr/>
            </a:pPr>
            <a:r>
              <a:rPr lang="en-US" sz="3000" b="1" dirty="0">
                <a:solidFill>
                  <a:srgbClr val="604A7B"/>
                </a:solidFill>
                <a:latin typeface="Calibri" charset="0"/>
              </a:rPr>
              <a:t>All people have events in their past they are not proud of, that they’d like to forget about. </a:t>
            </a:r>
            <a:r>
              <a:rPr lang="en-US" sz="3000" b="1" u="sng" dirty="0">
                <a:solidFill>
                  <a:srgbClr val="604A7B"/>
                </a:solidFill>
                <a:latin typeface="Calibri" charset="0"/>
              </a:rPr>
              <a:t>This idea is very present in </a:t>
            </a:r>
            <a:r>
              <a:rPr lang="en-US" sz="3000" b="1" i="1" u="sng" dirty="0">
                <a:solidFill>
                  <a:srgbClr val="604A7B"/>
                </a:solidFill>
                <a:latin typeface="Calibri" charset="0"/>
              </a:rPr>
              <a:t>The Lion King</a:t>
            </a:r>
            <a:r>
              <a:rPr lang="en-US" sz="3000" b="1" u="sng" dirty="0">
                <a:solidFill>
                  <a:srgbClr val="604A7B"/>
                </a:solidFill>
                <a:latin typeface="Calibri" charset="0"/>
              </a:rPr>
              <a:t>.</a:t>
            </a:r>
          </a:p>
          <a:p>
            <a:pPr eaLnBrk="1" hangingPunct="1">
              <a:lnSpc>
                <a:spcPct val="80000"/>
              </a:lnSpc>
              <a:defRPr/>
            </a:pPr>
            <a:r>
              <a:rPr lang="en-US" sz="3000" b="1" dirty="0">
                <a:solidFill>
                  <a:srgbClr val="FF0000"/>
                </a:solidFill>
                <a:latin typeface="Calibri" charset="0"/>
              </a:rPr>
              <a:t>A murdered father. A guilty conscience. A constant echo of the past.</a:t>
            </a:r>
            <a:r>
              <a:rPr lang="en-US" sz="3000" b="1" u="sng" dirty="0">
                <a:solidFill>
                  <a:srgbClr val="FF0000"/>
                </a:solidFill>
                <a:latin typeface="Calibri" charset="0"/>
              </a:rPr>
              <a:t> In </a:t>
            </a:r>
            <a:r>
              <a:rPr lang="en-US" sz="3000" b="1" i="1" u="sng" dirty="0">
                <a:solidFill>
                  <a:srgbClr val="FF0000"/>
                </a:solidFill>
                <a:latin typeface="Calibri" charset="0"/>
              </a:rPr>
              <a:t>The Lion King, </a:t>
            </a:r>
            <a:r>
              <a:rPr lang="en-US" sz="3000" b="1" u="sng" dirty="0">
                <a:solidFill>
                  <a:srgbClr val="FF0000"/>
                </a:solidFill>
                <a:latin typeface="Calibri" charset="0"/>
              </a:rPr>
              <a:t>the character </a:t>
            </a:r>
            <a:r>
              <a:rPr lang="en-US" sz="3000" b="1" u="sng" dirty="0" err="1">
                <a:solidFill>
                  <a:srgbClr val="FF0000"/>
                </a:solidFill>
                <a:latin typeface="Calibri" charset="0"/>
              </a:rPr>
              <a:t>Simba</a:t>
            </a:r>
            <a:r>
              <a:rPr lang="en-US" sz="3000" b="1" u="sng" dirty="0">
                <a:solidFill>
                  <a:srgbClr val="FF0000"/>
                </a:solidFill>
                <a:latin typeface="Calibri" charset="0"/>
              </a:rPr>
              <a:t> has to deal with all of these.</a:t>
            </a:r>
          </a:p>
          <a:p>
            <a:pPr lvl="1" eaLnBrk="1" hangingPunct="1">
              <a:lnSpc>
                <a:spcPct val="80000"/>
              </a:lnSpc>
              <a:defRPr/>
            </a:pPr>
            <a:r>
              <a:rPr lang="en-US" sz="2600" dirty="0">
                <a:latin typeface="Calibri" charset="0"/>
              </a:rPr>
              <a:t>For the image, think of the results that would show up if you </a:t>
            </a:r>
            <a:r>
              <a:rPr lang="ja-JP" altLang="en-US" sz="2600" dirty="0">
                <a:latin typeface="Calibri" charset="0"/>
              </a:rPr>
              <a:t>“</a:t>
            </a:r>
            <a:r>
              <a:rPr lang="en-US" sz="2600" dirty="0">
                <a:latin typeface="Calibri" charset="0"/>
              </a:rPr>
              <a:t>Google Imaged</a:t>
            </a:r>
            <a:r>
              <a:rPr lang="ja-JP" altLang="en-US" sz="2600" dirty="0">
                <a:latin typeface="Calibri" charset="0"/>
              </a:rPr>
              <a:t>”</a:t>
            </a:r>
            <a:r>
              <a:rPr lang="en-US" sz="2600" dirty="0">
                <a:latin typeface="Calibri" charset="0"/>
              </a:rPr>
              <a:t> your topic.</a:t>
            </a:r>
          </a:p>
          <a:p>
            <a:pPr marL="11113" lvl="1" indent="0">
              <a:lnSpc>
                <a:spcPct val="80000"/>
              </a:lnSpc>
              <a:buNone/>
              <a:defRPr/>
            </a:pPr>
            <a:r>
              <a:rPr lang="en-US" b="1" dirty="0">
                <a:latin typeface="Calibri" charset="0"/>
              </a:rPr>
              <a:t>(Can you find the transitional sentence from the hook in the above examples?</a:t>
            </a:r>
            <a:r>
              <a:rPr lang="en-US" dirty="0">
                <a:latin typeface="Calibri" charset="0"/>
              </a:rPr>
              <a:t>)</a:t>
            </a:r>
          </a:p>
          <a:p>
            <a:pPr marL="11113" lvl="1" indent="0" eaLnBrk="1" hangingPunct="1">
              <a:lnSpc>
                <a:spcPct val="80000"/>
              </a:lnSpc>
              <a:buNone/>
              <a:defRPr/>
            </a:pPr>
            <a:endParaRPr lang="en-US" sz="2600" b="1" dirty="0">
              <a:solidFill>
                <a:srgbClr val="FF0000"/>
              </a:solidFill>
              <a:latin typeface="Calibri" charset="0"/>
            </a:endParaRPr>
          </a:p>
        </p:txBody>
      </p:sp>
    </p:spTree>
    <p:extLst>
      <p:ext uri="{BB962C8B-B14F-4D97-AF65-F5344CB8AC3E}">
        <p14:creationId xmlns:p14="http://schemas.microsoft.com/office/powerpoint/2010/main" val="35888164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pPr eaLnBrk="1" hangingPunct="1"/>
            <a:r>
              <a:rPr lang="en-US">
                <a:solidFill>
                  <a:srgbClr val="000090"/>
                </a:solidFill>
                <a:latin typeface="Calibri" charset="0"/>
              </a:rPr>
              <a:t>The Hook</a:t>
            </a:r>
          </a:p>
        </p:txBody>
      </p:sp>
      <p:sp>
        <p:nvSpPr>
          <p:cNvPr id="3" name="Content Placeholder 2"/>
          <p:cNvSpPr>
            <a:spLocks noGrp="1"/>
          </p:cNvSpPr>
          <p:nvPr>
            <p:ph idx="1"/>
          </p:nvPr>
        </p:nvSpPr>
        <p:spPr>
          <a:xfrm>
            <a:off x="609599" y="1417638"/>
            <a:ext cx="11174083" cy="5440362"/>
          </a:xfrm>
        </p:spPr>
        <p:txBody>
          <a:bodyPr>
            <a:normAutofit/>
          </a:bodyPr>
          <a:lstStyle/>
          <a:p>
            <a:pPr marL="468313" lvl="1" indent="-457200">
              <a:lnSpc>
                <a:spcPct val="80000"/>
              </a:lnSpc>
              <a:buFont typeface="Arial" panose="020B0604020202020204" pitchFamily="34" charset="0"/>
              <a:buChar char="•"/>
              <a:defRPr/>
            </a:pPr>
            <a:r>
              <a:rPr lang="en-US" dirty="0">
                <a:latin typeface="Calibri" charset="0"/>
              </a:rPr>
              <a:t>Turn to page </a:t>
            </a:r>
            <a:r>
              <a:rPr lang="en-US" b="1" dirty="0">
                <a:latin typeface="Calibri" charset="0"/>
              </a:rPr>
              <a:t>11</a:t>
            </a:r>
            <a:r>
              <a:rPr lang="en-US" dirty="0">
                <a:latin typeface="Calibri" charset="0"/>
              </a:rPr>
              <a:t> in your packets. Add an engaging hook for your essay.</a:t>
            </a:r>
          </a:p>
          <a:p>
            <a:pPr marL="868363" lvl="2" indent="-457200">
              <a:lnSpc>
                <a:spcPct val="80000"/>
              </a:lnSpc>
              <a:buFont typeface="Arial" panose="020B0604020202020204" pitchFamily="34" charset="0"/>
              <a:buChar char="•"/>
              <a:defRPr/>
            </a:pPr>
            <a:r>
              <a:rPr lang="en-US" sz="2800" dirty="0">
                <a:solidFill>
                  <a:srgbClr val="FF0000"/>
                </a:solidFill>
                <a:latin typeface="Calibri" charset="0"/>
              </a:rPr>
              <a:t>If your essay is about </a:t>
            </a:r>
            <a:r>
              <a:rPr lang="en-US" sz="2800" i="1" dirty="0">
                <a:solidFill>
                  <a:srgbClr val="FF0000"/>
                </a:solidFill>
                <a:latin typeface="Calibri" charset="0"/>
              </a:rPr>
              <a:t>suppression of freedom</a:t>
            </a:r>
            <a:r>
              <a:rPr lang="en-US" sz="2800" dirty="0">
                <a:solidFill>
                  <a:srgbClr val="FF0000"/>
                </a:solidFill>
                <a:latin typeface="Calibri" charset="0"/>
              </a:rPr>
              <a:t>, for example, then your hook should relate to that: Throughout history, dictators from all corners of the globe have tried to suppress independent thought through fear and uniformity. This idea is ever present in </a:t>
            </a:r>
            <a:r>
              <a:rPr lang="en-US" sz="2800" i="1" dirty="0">
                <a:solidFill>
                  <a:srgbClr val="FF0000"/>
                </a:solidFill>
                <a:latin typeface="Calibri" charset="0"/>
              </a:rPr>
              <a:t>The Giver</a:t>
            </a:r>
            <a:r>
              <a:rPr lang="en-US" sz="2800" dirty="0">
                <a:solidFill>
                  <a:srgbClr val="FF0000"/>
                </a:solidFill>
                <a:latin typeface="Calibri" charset="0"/>
              </a:rPr>
              <a:t> by Lois Lowry.</a:t>
            </a:r>
          </a:p>
          <a:p>
            <a:pPr marL="468313" lvl="1" indent="-457200">
              <a:lnSpc>
                <a:spcPct val="80000"/>
              </a:lnSpc>
              <a:buFont typeface="Arial" panose="020B0604020202020204" pitchFamily="34" charset="0"/>
              <a:buChar char="•"/>
              <a:defRPr/>
            </a:pPr>
            <a:r>
              <a:rPr lang="en-US" dirty="0">
                <a:latin typeface="Calibri" charset="0"/>
              </a:rPr>
              <a:t>Have at least one other person read your hook when you’re done.</a:t>
            </a:r>
          </a:p>
          <a:p>
            <a:pPr marL="468313" lvl="1" indent="-457200">
              <a:lnSpc>
                <a:spcPct val="80000"/>
              </a:lnSpc>
              <a:buFont typeface="Arial" panose="020B0604020202020204" pitchFamily="34" charset="0"/>
              <a:buChar char="•"/>
              <a:defRPr/>
            </a:pPr>
            <a:r>
              <a:rPr lang="en-US" b="1" dirty="0">
                <a:latin typeface="Calibri" charset="0"/>
              </a:rPr>
              <a:t>Don’t forget a transition sentence!</a:t>
            </a:r>
          </a:p>
        </p:txBody>
      </p:sp>
      <p:pic>
        <p:nvPicPr>
          <p:cNvPr id="4" name="Picture 3">
            <a:extLst>
              <a:ext uri="{FF2B5EF4-FFF2-40B4-BE49-F238E27FC236}">
                <a16:creationId xmlns:a16="http://schemas.microsoft.com/office/drawing/2014/main" id="{E578543C-B2B5-7E4A-ABF6-8A8CB0D65436}"/>
              </a:ext>
            </a:extLst>
          </p:cNvPr>
          <p:cNvPicPr>
            <a:picLocks noChangeAspect="1"/>
          </p:cNvPicPr>
          <p:nvPr/>
        </p:nvPicPr>
        <p:blipFill rotWithShape="1">
          <a:blip r:embed="rId3"/>
          <a:srcRect t="14112" b="56036"/>
          <a:stretch/>
        </p:blipFill>
        <p:spPr>
          <a:xfrm>
            <a:off x="1487687" y="4451230"/>
            <a:ext cx="9216626" cy="2047254"/>
          </a:xfrm>
          <a:prstGeom prst="rect">
            <a:avLst/>
          </a:prstGeom>
        </p:spPr>
      </p:pic>
    </p:spTree>
    <p:extLst>
      <p:ext uri="{BB962C8B-B14F-4D97-AF65-F5344CB8AC3E}">
        <p14:creationId xmlns:p14="http://schemas.microsoft.com/office/powerpoint/2010/main" val="3819426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pPr eaLnBrk="1" hangingPunct="1"/>
            <a:r>
              <a:rPr lang="en-US" b="1" dirty="0">
                <a:solidFill>
                  <a:srgbClr val="074AFF"/>
                </a:solidFill>
                <a:latin typeface="Calibri" charset="0"/>
              </a:rPr>
              <a:t>Topic Sentences</a:t>
            </a:r>
          </a:p>
        </p:txBody>
      </p:sp>
      <p:sp>
        <p:nvSpPr>
          <p:cNvPr id="3" name="Content Placeholder 2"/>
          <p:cNvSpPr>
            <a:spLocks noGrp="1"/>
          </p:cNvSpPr>
          <p:nvPr>
            <p:ph idx="1"/>
          </p:nvPr>
        </p:nvSpPr>
        <p:spPr>
          <a:xfrm>
            <a:off x="212035" y="1195217"/>
            <a:ext cx="11767930" cy="5563930"/>
          </a:xfrm>
        </p:spPr>
        <p:txBody>
          <a:bodyPr>
            <a:noAutofit/>
          </a:bodyPr>
          <a:lstStyle/>
          <a:p>
            <a:pPr marL="0" indent="0">
              <a:buNone/>
              <a:defRPr/>
            </a:pPr>
            <a:r>
              <a:rPr lang="en-US" sz="2500" dirty="0"/>
              <a:t>Your points/topic sentences </a:t>
            </a:r>
            <a:r>
              <a:rPr lang="en-US" sz="2500" i="1" dirty="0"/>
              <a:t>must</a:t>
            </a:r>
            <a:r>
              <a:rPr lang="en-US" sz="2500" dirty="0"/>
              <a:t> support your thesis, so (at first) you should mention the thesis in the topic sentence.</a:t>
            </a:r>
          </a:p>
          <a:p>
            <a:pPr marL="0" indent="0">
              <a:buNone/>
              <a:defRPr/>
            </a:pPr>
            <a:r>
              <a:rPr lang="en-US" sz="2500" u="sng" dirty="0">
                <a:solidFill>
                  <a:srgbClr val="074AFF"/>
                </a:solidFill>
              </a:rPr>
              <a:t>3-Point</a:t>
            </a:r>
            <a:r>
              <a:rPr lang="en-US" sz="2500" u="sng" dirty="0"/>
              <a:t> </a:t>
            </a:r>
            <a:r>
              <a:rPr lang="en-US" sz="2500" u="sng" dirty="0">
                <a:solidFill>
                  <a:srgbClr val="FF0000"/>
                </a:solidFill>
              </a:rPr>
              <a:t>Thesis</a:t>
            </a:r>
            <a:r>
              <a:rPr lang="en-US" sz="2500" dirty="0"/>
              <a:t>: </a:t>
            </a:r>
            <a:r>
              <a:rPr lang="en-US" sz="2500" dirty="0">
                <a:solidFill>
                  <a:srgbClr val="FF0000"/>
                </a:solidFill>
              </a:rPr>
              <a:t>Lily is the worst character in the novel </a:t>
            </a:r>
            <a:r>
              <a:rPr lang="en-US" sz="2500" dirty="0">
                <a:solidFill>
                  <a:srgbClr val="074AFF"/>
                </a:solidFill>
              </a:rPr>
              <a:t>because she dominates all conversations, she has murderous intentions with Gabe, and she holds secret control over the Chief Elder.</a:t>
            </a:r>
          </a:p>
          <a:p>
            <a:pPr marL="0" indent="0">
              <a:buNone/>
              <a:defRPr/>
            </a:pPr>
            <a:endParaRPr lang="en-US" sz="2000" dirty="0">
              <a:solidFill>
                <a:srgbClr val="074AFF"/>
              </a:solidFill>
            </a:endParaRPr>
          </a:p>
          <a:p>
            <a:pPr>
              <a:defRPr/>
            </a:pPr>
            <a:r>
              <a:rPr lang="en-US" sz="2700" dirty="0"/>
              <a:t>One reason </a:t>
            </a:r>
            <a:r>
              <a:rPr lang="en-US" sz="2700" dirty="0">
                <a:solidFill>
                  <a:srgbClr val="FF0000"/>
                </a:solidFill>
              </a:rPr>
              <a:t>Lily is the worst character in the novel </a:t>
            </a:r>
          </a:p>
          <a:p>
            <a:pPr marL="0" indent="0">
              <a:buNone/>
              <a:defRPr/>
            </a:pPr>
            <a:endParaRPr lang="en-US" sz="3500" dirty="0">
              <a:solidFill>
                <a:srgbClr val="074AFF"/>
              </a:solidFill>
            </a:endParaRPr>
          </a:p>
          <a:p>
            <a:pPr>
              <a:defRPr/>
            </a:pPr>
            <a:r>
              <a:rPr lang="en-US" sz="2700" dirty="0"/>
              <a:t>Another reason </a:t>
            </a:r>
            <a:r>
              <a:rPr lang="en-US" sz="2700" dirty="0">
                <a:solidFill>
                  <a:srgbClr val="FF0000"/>
                </a:solidFill>
              </a:rPr>
              <a:t>Lily is the worst character in the novel </a:t>
            </a:r>
            <a:endParaRPr lang="en-US" sz="2700" dirty="0">
              <a:solidFill>
                <a:srgbClr val="074AFF"/>
              </a:solidFill>
            </a:endParaRPr>
          </a:p>
          <a:p>
            <a:pPr>
              <a:defRPr/>
            </a:pPr>
            <a:endParaRPr lang="en-US" sz="3500" dirty="0">
              <a:solidFill>
                <a:srgbClr val="074AFF"/>
              </a:solidFill>
            </a:endParaRPr>
          </a:p>
          <a:p>
            <a:pPr>
              <a:defRPr/>
            </a:pPr>
            <a:r>
              <a:rPr lang="en-US" sz="2700" dirty="0"/>
              <a:t>Finally, </a:t>
            </a:r>
            <a:r>
              <a:rPr lang="en-US" sz="2700" dirty="0">
                <a:solidFill>
                  <a:srgbClr val="FF0000"/>
                </a:solidFill>
              </a:rPr>
              <a:t>Lily is the worst character in the novel </a:t>
            </a:r>
            <a:endParaRPr lang="en-US" sz="2700" dirty="0">
              <a:solidFill>
                <a:srgbClr val="074AFF"/>
              </a:solidFill>
            </a:endParaRPr>
          </a:p>
        </p:txBody>
      </p:sp>
    </p:spTree>
    <p:extLst>
      <p:ext uri="{BB962C8B-B14F-4D97-AF65-F5344CB8AC3E}">
        <p14:creationId xmlns:p14="http://schemas.microsoft.com/office/powerpoint/2010/main" val="3290070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normAutofit fontScale="90000"/>
          </a:bodyPr>
          <a:lstStyle/>
          <a:p>
            <a:pPr eaLnBrk="1" hangingPunct="1"/>
            <a:r>
              <a:rPr lang="en-US" dirty="0">
                <a:solidFill>
                  <a:srgbClr val="008000"/>
                </a:solidFill>
                <a:latin typeface="Calibri" charset="0"/>
              </a:rPr>
              <a:t>Background</a:t>
            </a:r>
            <a:br>
              <a:rPr lang="en-US" dirty="0">
                <a:latin typeface="Calibri" charset="0"/>
              </a:rPr>
            </a:br>
            <a:r>
              <a:rPr lang="en-US" sz="3200" dirty="0">
                <a:latin typeface="Calibri" charset="0"/>
              </a:rPr>
              <a:t>(Summary of Topic)</a:t>
            </a:r>
          </a:p>
        </p:txBody>
      </p:sp>
      <p:sp>
        <p:nvSpPr>
          <p:cNvPr id="3" name="Content Placeholder 2"/>
          <p:cNvSpPr>
            <a:spLocks noGrp="1"/>
          </p:cNvSpPr>
          <p:nvPr>
            <p:ph idx="1"/>
          </p:nvPr>
        </p:nvSpPr>
        <p:spPr>
          <a:xfrm>
            <a:off x="609600" y="1600200"/>
            <a:ext cx="10972800" cy="5257800"/>
          </a:xfrm>
        </p:spPr>
        <p:txBody>
          <a:bodyPr>
            <a:normAutofit lnSpcReduction="10000"/>
          </a:bodyPr>
          <a:lstStyle/>
          <a:p>
            <a:pPr eaLnBrk="1" hangingPunct="1">
              <a:defRPr/>
            </a:pPr>
            <a:r>
              <a:rPr lang="en-US" dirty="0"/>
              <a:t>You’ll want to summarize your topic in 1-2 sentences, but no more (details go in your body paragraphs). Ask yourself, what extra information does your reader need to know?</a:t>
            </a:r>
          </a:p>
          <a:p>
            <a:pPr eaLnBrk="1" hangingPunct="1">
              <a:defRPr/>
            </a:pPr>
            <a:r>
              <a:rPr lang="en-US" dirty="0"/>
              <a:t>Use the “Homer Simpson Rule”: Homer’s read the book, but because he’s not as smart as you, he might need some guidance.</a:t>
            </a:r>
          </a:p>
          <a:p>
            <a:pPr lvl="1" eaLnBrk="1" hangingPunct="1">
              <a:defRPr/>
            </a:pPr>
            <a:r>
              <a:rPr lang="en-US" dirty="0"/>
              <a:t>Mention the author and the title of the book (if you haven’t already in your hook/transition)</a:t>
            </a:r>
          </a:p>
          <a:p>
            <a:pPr lvl="1" eaLnBrk="1" hangingPunct="1">
              <a:defRPr/>
            </a:pPr>
            <a:r>
              <a:rPr lang="en-US" dirty="0"/>
              <a:t>Introduce the topic/question. What aspect of the book will you be focusing on?</a:t>
            </a:r>
          </a:p>
          <a:p>
            <a:pPr lvl="1" eaLnBrk="1" hangingPunct="1">
              <a:defRPr/>
            </a:pPr>
            <a:r>
              <a:rPr lang="en-US" u="sng" dirty="0">
                <a:solidFill>
                  <a:srgbClr val="FF0000"/>
                </a:solidFill>
              </a:rPr>
              <a:t>Don’t</a:t>
            </a:r>
            <a:r>
              <a:rPr lang="en-US" dirty="0"/>
              <a:t> summarize the whole book! Focus just on your topic!</a:t>
            </a:r>
          </a:p>
        </p:txBody>
      </p:sp>
    </p:spTree>
    <p:extLst>
      <p:ext uri="{BB962C8B-B14F-4D97-AF65-F5344CB8AC3E}">
        <p14:creationId xmlns:p14="http://schemas.microsoft.com/office/powerpoint/2010/main" val="10935255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normAutofit fontScale="90000"/>
          </a:bodyPr>
          <a:lstStyle/>
          <a:p>
            <a:pPr eaLnBrk="1" hangingPunct="1"/>
            <a:r>
              <a:rPr lang="en-US" dirty="0">
                <a:solidFill>
                  <a:srgbClr val="008000"/>
                </a:solidFill>
                <a:latin typeface="Calibri" charset="0"/>
              </a:rPr>
              <a:t>Background</a:t>
            </a:r>
            <a:br>
              <a:rPr lang="en-US" dirty="0">
                <a:latin typeface="Calibri" charset="0"/>
              </a:rPr>
            </a:br>
            <a:r>
              <a:rPr lang="en-US" sz="3200" dirty="0">
                <a:latin typeface="Calibri" charset="0"/>
              </a:rPr>
              <a:t>(Summary of Topic)</a:t>
            </a:r>
          </a:p>
        </p:txBody>
      </p:sp>
      <p:sp>
        <p:nvSpPr>
          <p:cNvPr id="3" name="Content Placeholder 2"/>
          <p:cNvSpPr>
            <a:spLocks noGrp="1"/>
          </p:cNvSpPr>
          <p:nvPr>
            <p:ph idx="1"/>
          </p:nvPr>
        </p:nvSpPr>
        <p:spPr>
          <a:xfrm>
            <a:off x="609600" y="1600200"/>
            <a:ext cx="10972800" cy="5257800"/>
          </a:xfrm>
        </p:spPr>
        <p:txBody>
          <a:bodyPr>
            <a:normAutofit lnSpcReduction="10000"/>
          </a:bodyPr>
          <a:lstStyle/>
          <a:p>
            <a:pPr marL="0" indent="0">
              <a:buNone/>
              <a:defRPr/>
            </a:pPr>
            <a:r>
              <a:rPr lang="en-US" dirty="0">
                <a:latin typeface="Calibri" charset="0"/>
              </a:rPr>
              <a:t>My topic is “confronting the past”. Using the “Homer Simpson Rule”, what in this background should stay? What should be removed? (Assume I mentioned the author/title in the hook.)</a:t>
            </a:r>
          </a:p>
          <a:p>
            <a:pPr marL="0" indent="0">
              <a:buNone/>
              <a:defRPr/>
            </a:pPr>
            <a:endParaRPr lang="en-US" dirty="0">
              <a:solidFill>
                <a:srgbClr val="008000"/>
              </a:solidFill>
              <a:latin typeface="Calibri" charset="0"/>
            </a:endParaRPr>
          </a:p>
          <a:p>
            <a:pPr marL="0" indent="0">
              <a:buNone/>
              <a:defRPr/>
            </a:pPr>
            <a:r>
              <a:rPr lang="en-US" b="1" dirty="0">
                <a:solidFill>
                  <a:srgbClr val="008000"/>
                </a:solidFill>
                <a:latin typeface="Calibri" charset="0"/>
              </a:rPr>
              <a:t>The </a:t>
            </a:r>
            <a:r>
              <a:rPr lang="en-US" b="1" i="1" dirty="0">
                <a:solidFill>
                  <a:srgbClr val="008000"/>
                </a:solidFill>
                <a:latin typeface="Calibri" charset="0"/>
              </a:rPr>
              <a:t>Lion King </a:t>
            </a:r>
            <a:r>
              <a:rPr lang="en-US" b="1" dirty="0">
                <a:solidFill>
                  <a:srgbClr val="008000"/>
                </a:solidFill>
                <a:latin typeface="Calibri" charset="0"/>
              </a:rPr>
              <a:t>by Walt Disney is about a pride of lions in Africa. Mufasa is the king and Simba is his son. Simba’s uncle Scar kills Mufasa, but convinces his nephew that it’s really his fault. Overwhelmed by guilt from the death of his father, Simba leaves Pride Rock to find solace in physical escape. In the end, though, he only discovers that the pain—and even people—from his past keep appearing.</a:t>
            </a:r>
            <a:endParaRPr lang="en-US" b="1" dirty="0"/>
          </a:p>
        </p:txBody>
      </p:sp>
    </p:spTree>
    <p:extLst>
      <p:ext uri="{BB962C8B-B14F-4D97-AF65-F5344CB8AC3E}">
        <p14:creationId xmlns:p14="http://schemas.microsoft.com/office/powerpoint/2010/main" val="1940265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normAutofit fontScale="90000"/>
          </a:bodyPr>
          <a:lstStyle/>
          <a:p>
            <a:pPr eaLnBrk="1" hangingPunct="1"/>
            <a:r>
              <a:rPr lang="en-US" dirty="0">
                <a:solidFill>
                  <a:srgbClr val="008000"/>
                </a:solidFill>
                <a:latin typeface="Calibri" charset="0"/>
              </a:rPr>
              <a:t>Background</a:t>
            </a:r>
            <a:br>
              <a:rPr lang="en-US" dirty="0">
                <a:latin typeface="Calibri" charset="0"/>
              </a:rPr>
            </a:br>
            <a:r>
              <a:rPr lang="en-US" sz="3200" dirty="0">
                <a:latin typeface="Calibri" charset="0"/>
              </a:rPr>
              <a:t>(Summary of Topic)</a:t>
            </a:r>
          </a:p>
        </p:txBody>
      </p:sp>
      <p:sp>
        <p:nvSpPr>
          <p:cNvPr id="3" name="Content Placeholder 2"/>
          <p:cNvSpPr>
            <a:spLocks noGrp="1"/>
          </p:cNvSpPr>
          <p:nvPr>
            <p:ph idx="1"/>
          </p:nvPr>
        </p:nvSpPr>
        <p:spPr>
          <a:xfrm>
            <a:off x="609600" y="1600200"/>
            <a:ext cx="10972800" cy="5257800"/>
          </a:xfrm>
        </p:spPr>
        <p:txBody>
          <a:bodyPr>
            <a:normAutofit lnSpcReduction="10000"/>
          </a:bodyPr>
          <a:lstStyle/>
          <a:p>
            <a:pPr marL="0" indent="0">
              <a:buNone/>
              <a:defRPr/>
            </a:pPr>
            <a:r>
              <a:rPr lang="en-US" dirty="0">
                <a:latin typeface="Calibri" charset="0"/>
              </a:rPr>
              <a:t>My topic is “confronting the past”. Using the “Homer Simpson Rule”, what in this background should stay? What should be removed? (Assume I mentioned the author/title in the hook.)</a:t>
            </a:r>
          </a:p>
          <a:p>
            <a:pPr marL="0" indent="0">
              <a:buNone/>
              <a:defRPr/>
            </a:pPr>
            <a:endParaRPr lang="en-US" dirty="0">
              <a:solidFill>
                <a:srgbClr val="008000"/>
              </a:solidFill>
              <a:latin typeface="Calibri" charset="0"/>
            </a:endParaRPr>
          </a:p>
          <a:p>
            <a:pPr marL="0" indent="0">
              <a:buNone/>
              <a:defRPr/>
            </a:pPr>
            <a:r>
              <a:rPr lang="en-US" b="1" strike="sngStrike" dirty="0">
                <a:solidFill>
                  <a:srgbClr val="008000"/>
                </a:solidFill>
                <a:latin typeface="Calibri" charset="0"/>
              </a:rPr>
              <a:t>The </a:t>
            </a:r>
            <a:r>
              <a:rPr lang="en-US" b="1" i="1" strike="sngStrike" dirty="0">
                <a:solidFill>
                  <a:srgbClr val="008000"/>
                </a:solidFill>
                <a:latin typeface="Calibri" charset="0"/>
              </a:rPr>
              <a:t>Lion King </a:t>
            </a:r>
            <a:r>
              <a:rPr lang="en-US" b="1" strike="sngStrike" dirty="0">
                <a:solidFill>
                  <a:srgbClr val="008000"/>
                </a:solidFill>
                <a:latin typeface="Calibri" charset="0"/>
              </a:rPr>
              <a:t>by Walt Disney is about a pride of lions in Africa. Mufasa is the king and Simba is his son. Simba’s uncle Scar kills Mufasa, but convinces his nephew that it’s really his fault. </a:t>
            </a:r>
            <a:r>
              <a:rPr lang="en-US" b="1" dirty="0">
                <a:solidFill>
                  <a:srgbClr val="008000"/>
                </a:solidFill>
                <a:latin typeface="Calibri" charset="0"/>
              </a:rPr>
              <a:t>Overwhelmed by guilt from the death of his father, Simba leaves Pride Rock to find solace in physical escape. In the end, though, he only discovers that the pain—and even people—from his past keep appearing.</a:t>
            </a:r>
            <a:endParaRPr lang="en-US" b="1" dirty="0"/>
          </a:p>
        </p:txBody>
      </p:sp>
    </p:spTree>
    <p:extLst>
      <p:ext uri="{BB962C8B-B14F-4D97-AF65-F5344CB8AC3E}">
        <p14:creationId xmlns:p14="http://schemas.microsoft.com/office/powerpoint/2010/main" val="2770048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normAutofit fontScale="90000"/>
          </a:bodyPr>
          <a:lstStyle/>
          <a:p>
            <a:pPr eaLnBrk="1" hangingPunct="1"/>
            <a:r>
              <a:rPr lang="en-US" dirty="0">
                <a:solidFill>
                  <a:srgbClr val="008000"/>
                </a:solidFill>
                <a:latin typeface="Calibri" charset="0"/>
              </a:rPr>
              <a:t>Background</a:t>
            </a:r>
            <a:br>
              <a:rPr lang="en-US" dirty="0">
                <a:latin typeface="Calibri" charset="0"/>
              </a:rPr>
            </a:br>
            <a:r>
              <a:rPr lang="en-US" sz="3200" dirty="0">
                <a:latin typeface="Calibri" charset="0"/>
              </a:rPr>
              <a:t>(Summary of Topic)</a:t>
            </a:r>
          </a:p>
        </p:txBody>
      </p:sp>
      <p:sp>
        <p:nvSpPr>
          <p:cNvPr id="3" name="Content Placeholder 2"/>
          <p:cNvSpPr>
            <a:spLocks noGrp="1"/>
          </p:cNvSpPr>
          <p:nvPr>
            <p:ph idx="1"/>
          </p:nvPr>
        </p:nvSpPr>
        <p:spPr>
          <a:xfrm>
            <a:off x="609600" y="1600200"/>
            <a:ext cx="10972800" cy="5257800"/>
          </a:xfrm>
        </p:spPr>
        <p:txBody>
          <a:bodyPr>
            <a:normAutofit/>
          </a:bodyPr>
          <a:lstStyle/>
          <a:p>
            <a:pPr marL="0" indent="0">
              <a:buNone/>
              <a:defRPr/>
            </a:pPr>
            <a:r>
              <a:rPr lang="en-US" dirty="0">
                <a:latin typeface="Calibri" charset="0"/>
              </a:rPr>
              <a:t>Since I mentioned the author &amp; book in the title, this is all I need: just some background about confronting the past in </a:t>
            </a:r>
            <a:r>
              <a:rPr lang="en-US" i="1" dirty="0">
                <a:latin typeface="Calibri" charset="0"/>
              </a:rPr>
              <a:t>The Lion King.</a:t>
            </a:r>
            <a:endParaRPr lang="en-US" dirty="0">
              <a:latin typeface="Calibri" charset="0"/>
            </a:endParaRPr>
          </a:p>
          <a:p>
            <a:pPr marL="0" indent="0">
              <a:buNone/>
              <a:defRPr/>
            </a:pPr>
            <a:endParaRPr lang="en-US" dirty="0">
              <a:solidFill>
                <a:srgbClr val="008000"/>
              </a:solidFill>
              <a:latin typeface="Calibri" charset="0"/>
            </a:endParaRPr>
          </a:p>
          <a:p>
            <a:pPr marL="0" indent="0">
              <a:buNone/>
              <a:defRPr/>
            </a:pPr>
            <a:r>
              <a:rPr lang="en-US" b="1" dirty="0">
                <a:solidFill>
                  <a:srgbClr val="008000"/>
                </a:solidFill>
                <a:latin typeface="Calibri" charset="0"/>
              </a:rPr>
              <a:t>Overwhelmed by guilt from the death of his father, Simba leaves Pride Rock to find solace in physical escape. In the end, though, he only discovers that the pain—and even people—from his past keep appearing.</a:t>
            </a:r>
            <a:endParaRPr lang="en-US" b="1" dirty="0"/>
          </a:p>
        </p:txBody>
      </p:sp>
    </p:spTree>
    <p:extLst>
      <p:ext uri="{BB962C8B-B14F-4D97-AF65-F5344CB8AC3E}">
        <p14:creationId xmlns:p14="http://schemas.microsoft.com/office/powerpoint/2010/main" val="1673948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609600" y="274638"/>
            <a:ext cx="10972800" cy="800400"/>
          </a:xfrm>
        </p:spPr>
        <p:txBody>
          <a:bodyPr>
            <a:normAutofit/>
          </a:bodyPr>
          <a:lstStyle/>
          <a:p>
            <a:pPr eaLnBrk="1" hangingPunct="1"/>
            <a:r>
              <a:rPr lang="en-US" dirty="0">
                <a:solidFill>
                  <a:srgbClr val="008000"/>
                </a:solidFill>
                <a:latin typeface="Calibri" charset="0"/>
              </a:rPr>
              <a:t>Background</a:t>
            </a:r>
            <a:endParaRPr lang="en-US" sz="3200" dirty="0">
              <a:latin typeface="Calibri" charset="0"/>
            </a:endParaRPr>
          </a:p>
        </p:txBody>
      </p:sp>
      <p:sp>
        <p:nvSpPr>
          <p:cNvPr id="3" name="Content Placeholder 2"/>
          <p:cNvSpPr>
            <a:spLocks noGrp="1"/>
          </p:cNvSpPr>
          <p:nvPr>
            <p:ph idx="1"/>
          </p:nvPr>
        </p:nvSpPr>
        <p:spPr>
          <a:xfrm>
            <a:off x="609601" y="1075038"/>
            <a:ext cx="10972800" cy="2721007"/>
          </a:xfrm>
        </p:spPr>
        <p:txBody>
          <a:bodyPr>
            <a:normAutofit fontScale="85000" lnSpcReduction="20000"/>
          </a:bodyPr>
          <a:lstStyle/>
          <a:p>
            <a:pPr marL="0" indent="0">
              <a:buNone/>
              <a:defRPr/>
            </a:pPr>
            <a:r>
              <a:rPr lang="en-US" dirty="0">
                <a:latin typeface="Calibri" charset="0"/>
              </a:rPr>
              <a:t>Add your 1-2-sentence background to the Literary Essay Organizer. What does the reader need to know about </a:t>
            </a:r>
            <a:r>
              <a:rPr lang="en-US" i="1" dirty="0">
                <a:latin typeface="Calibri" charset="0"/>
              </a:rPr>
              <a:t>The Giver</a:t>
            </a:r>
            <a:r>
              <a:rPr lang="en-US" dirty="0">
                <a:latin typeface="Calibri" charset="0"/>
              </a:rPr>
              <a:t> to understand your specific topic?</a:t>
            </a:r>
          </a:p>
          <a:p>
            <a:pPr>
              <a:defRPr/>
            </a:pPr>
            <a:r>
              <a:rPr lang="en-US" dirty="0"/>
              <a:t>Mention the author and the title of the book (if you haven’t already done it in your hook/transition)</a:t>
            </a:r>
          </a:p>
          <a:p>
            <a:pPr>
              <a:defRPr/>
            </a:pPr>
            <a:r>
              <a:rPr lang="en-US" dirty="0"/>
              <a:t>Introduce the topic/question. What aspect of the book will you be focusing on?</a:t>
            </a:r>
          </a:p>
          <a:p>
            <a:pPr>
              <a:defRPr/>
            </a:pPr>
            <a:r>
              <a:rPr lang="en-US" u="sng" dirty="0">
                <a:solidFill>
                  <a:srgbClr val="FF0000"/>
                </a:solidFill>
              </a:rPr>
              <a:t>Don’t</a:t>
            </a:r>
            <a:r>
              <a:rPr lang="en-US" dirty="0"/>
              <a:t> summarize the whole book! Focus just on your topic!</a:t>
            </a:r>
          </a:p>
          <a:p>
            <a:pPr lvl="1">
              <a:defRPr/>
            </a:pPr>
            <a:endParaRPr lang="en-US" dirty="0">
              <a:solidFill>
                <a:srgbClr val="008000"/>
              </a:solidFill>
              <a:latin typeface="Calibri" charset="0"/>
            </a:endParaRPr>
          </a:p>
          <a:p>
            <a:pPr lvl="1">
              <a:defRPr/>
            </a:pPr>
            <a:endParaRPr lang="en-US" dirty="0">
              <a:solidFill>
                <a:srgbClr val="008000"/>
              </a:solidFill>
              <a:latin typeface="Calibri" charset="0"/>
            </a:endParaRPr>
          </a:p>
          <a:p>
            <a:pPr lvl="1">
              <a:defRPr/>
            </a:pPr>
            <a:endParaRPr lang="en-US" dirty="0">
              <a:solidFill>
                <a:srgbClr val="008000"/>
              </a:solidFill>
              <a:latin typeface="Calibri" charset="0"/>
            </a:endParaRPr>
          </a:p>
          <a:p>
            <a:pPr lvl="1">
              <a:defRPr/>
            </a:pPr>
            <a:endParaRPr lang="en-US" dirty="0">
              <a:solidFill>
                <a:srgbClr val="008000"/>
              </a:solidFill>
              <a:latin typeface="Calibri" charset="0"/>
            </a:endParaRPr>
          </a:p>
          <a:p>
            <a:pPr lvl="1">
              <a:defRPr/>
            </a:pPr>
            <a:endParaRPr lang="en-US" dirty="0">
              <a:solidFill>
                <a:srgbClr val="008000"/>
              </a:solidFill>
              <a:latin typeface="Calibri" charset="0"/>
            </a:endParaRPr>
          </a:p>
          <a:p>
            <a:pPr lvl="1">
              <a:defRPr/>
            </a:pPr>
            <a:endParaRPr lang="en-US" dirty="0">
              <a:solidFill>
                <a:srgbClr val="008000"/>
              </a:solidFill>
              <a:latin typeface="Calibri" charset="0"/>
            </a:endParaRPr>
          </a:p>
          <a:p>
            <a:pPr lvl="1">
              <a:defRPr/>
            </a:pPr>
            <a:endParaRPr lang="en-US" dirty="0">
              <a:solidFill>
                <a:srgbClr val="008000"/>
              </a:solidFill>
              <a:latin typeface="Calibri" charset="0"/>
            </a:endParaRPr>
          </a:p>
        </p:txBody>
      </p:sp>
      <p:pic>
        <p:nvPicPr>
          <p:cNvPr id="4" name="Picture 3">
            <a:extLst>
              <a:ext uri="{FF2B5EF4-FFF2-40B4-BE49-F238E27FC236}">
                <a16:creationId xmlns:a16="http://schemas.microsoft.com/office/drawing/2014/main" id="{52A1B596-8EE2-894E-92D3-04A97E9122D6}"/>
              </a:ext>
            </a:extLst>
          </p:cNvPr>
          <p:cNvPicPr>
            <a:picLocks noChangeAspect="1"/>
          </p:cNvPicPr>
          <p:nvPr/>
        </p:nvPicPr>
        <p:blipFill rotWithShape="1">
          <a:blip r:embed="rId2"/>
          <a:srcRect t="43243" b="25045"/>
          <a:stretch/>
        </p:blipFill>
        <p:spPr>
          <a:xfrm>
            <a:off x="1276709" y="3886195"/>
            <a:ext cx="9943381" cy="2362672"/>
          </a:xfrm>
          <a:prstGeom prst="rect">
            <a:avLst/>
          </a:prstGeom>
        </p:spPr>
      </p:pic>
      <p:sp>
        <p:nvSpPr>
          <p:cNvPr id="5" name="TextBox 4">
            <a:extLst>
              <a:ext uri="{FF2B5EF4-FFF2-40B4-BE49-F238E27FC236}">
                <a16:creationId xmlns:a16="http://schemas.microsoft.com/office/drawing/2014/main" id="{FB72256D-FB8D-3F4A-8029-BCA0F91C7615}"/>
              </a:ext>
            </a:extLst>
          </p:cNvPr>
          <p:cNvSpPr txBox="1"/>
          <p:nvPr/>
        </p:nvSpPr>
        <p:spPr>
          <a:xfrm>
            <a:off x="844378" y="6339017"/>
            <a:ext cx="11347622"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black"/>
                </a:solidFill>
                <a:effectLst/>
                <a:uLnTx/>
                <a:uFillTx/>
                <a:latin typeface="Calibri"/>
                <a:ea typeface="+mn-ea"/>
                <a:cs typeface="+mn-cs"/>
              </a:rPr>
              <a:t>Have at least one other person read your background when you’re done!</a:t>
            </a:r>
          </a:p>
        </p:txBody>
      </p:sp>
    </p:spTree>
    <p:extLst>
      <p:ext uri="{BB962C8B-B14F-4D97-AF65-F5344CB8AC3E}">
        <p14:creationId xmlns:p14="http://schemas.microsoft.com/office/powerpoint/2010/main" val="264016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r>
              <a:rPr lang="en-US" dirty="0">
                <a:latin typeface="Calibri" charset="0"/>
              </a:rPr>
              <a:t>Introduction</a:t>
            </a:r>
          </a:p>
        </p:txBody>
      </p:sp>
      <p:sp>
        <p:nvSpPr>
          <p:cNvPr id="54274" name="Content Placeholder 2"/>
          <p:cNvSpPr>
            <a:spLocks noGrp="1"/>
          </p:cNvSpPr>
          <p:nvPr>
            <p:ph idx="1"/>
          </p:nvPr>
        </p:nvSpPr>
        <p:spPr>
          <a:xfrm>
            <a:off x="609600" y="1600200"/>
            <a:ext cx="10972800" cy="5257799"/>
          </a:xfrm>
        </p:spPr>
        <p:txBody>
          <a:bodyPr>
            <a:normAutofit fontScale="92500" lnSpcReduction="20000"/>
          </a:bodyPr>
          <a:lstStyle/>
          <a:p>
            <a:pPr marL="0" indent="0">
              <a:buNone/>
            </a:pPr>
            <a:r>
              <a:rPr lang="en-US" dirty="0">
                <a:latin typeface="Calibri" charset="0"/>
              </a:rPr>
              <a:t>Now add in the 3-point thesis you came up with the other day on page 18, and have someone else read your whole introduction.</a:t>
            </a:r>
          </a:p>
          <a:p>
            <a:pPr marL="0" indent="0">
              <a:buNone/>
            </a:pPr>
            <a:endParaRPr lang="en-US" dirty="0">
              <a:latin typeface="Calibri" charset="0"/>
            </a:endParaRPr>
          </a:p>
          <a:p>
            <a:pPr marL="0" indent="0">
              <a:buNone/>
            </a:pPr>
            <a:r>
              <a:rPr lang="en-US" dirty="0">
                <a:solidFill>
                  <a:srgbClr val="FF0000"/>
                </a:solidFill>
              </a:rPr>
              <a:t>The reader knows    The message of </a:t>
            </a:r>
            <a:r>
              <a:rPr lang="en-US" i="1" dirty="0">
                <a:solidFill>
                  <a:srgbClr val="FF0000"/>
                </a:solidFill>
              </a:rPr>
              <a:t>The Giver </a:t>
            </a:r>
            <a:r>
              <a:rPr lang="en-US" dirty="0">
                <a:solidFill>
                  <a:srgbClr val="FF0000"/>
                </a:solidFill>
              </a:rPr>
              <a:t>is that 8-year-olds should rule the world </a:t>
            </a:r>
            <a:r>
              <a:rPr lang="en-US" dirty="0">
                <a:solidFill>
                  <a:srgbClr val="002CFF"/>
                </a:solidFill>
              </a:rPr>
              <a:t>because of Lily’s dominance of every conversation, her repeated words of wisdom, and her secret control of the entire community.</a:t>
            </a:r>
          </a:p>
          <a:p>
            <a:pPr marL="0" indent="0">
              <a:buNone/>
            </a:pPr>
            <a:endParaRPr lang="en-US" dirty="0">
              <a:solidFill>
                <a:srgbClr val="FF0000"/>
              </a:solidFill>
            </a:endParaRPr>
          </a:p>
          <a:p>
            <a:pPr marL="0" indent="0">
              <a:buNone/>
            </a:pPr>
            <a:r>
              <a:rPr lang="en-US" dirty="0">
                <a:solidFill>
                  <a:srgbClr val="FF0000"/>
                </a:solidFill>
              </a:rPr>
              <a:t>Jonas’ community is a metaphor for the corruption of modern-day society </a:t>
            </a:r>
            <a:r>
              <a:rPr lang="en-US" dirty="0">
                <a:solidFill>
                  <a:srgbClr val="002CFF"/>
                </a:solidFill>
              </a:rPr>
              <a:t>because of the hypocrisy of Father, the relegation of pain to a small amount of people, and the murder of those not following Sameness </a:t>
            </a:r>
            <a:endParaRPr lang="en-US" dirty="0">
              <a:solidFill>
                <a:srgbClr val="002CFF"/>
              </a:solidFill>
              <a:latin typeface="Calibri" charset="0"/>
            </a:endParaRPr>
          </a:p>
        </p:txBody>
      </p:sp>
      <p:pic>
        <p:nvPicPr>
          <p:cNvPr id="3" name="Picture 2">
            <a:extLst>
              <a:ext uri="{FF2B5EF4-FFF2-40B4-BE49-F238E27FC236}">
                <a16:creationId xmlns:a16="http://schemas.microsoft.com/office/drawing/2014/main" id="{D7D45FC3-43F0-B745-9F34-5B9C1EF07439}"/>
              </a:ext>
            </a:extLst>
          </p:cNvPr>
          <p:cNvPicPr>
            <a:picLocks noChangeAspect="1"/>
          </p:cNvPicPr>
          <p:nvPr/>
        </p:nvPicPr>
        <p:blipFill rotWithShape="1">
          <a:blip r:embed="rId2"/>
          <a:srcRect l="6793" t="74716" r="67585" b="21761"/>
          <a:stretch/>
        </p:blipFill>
        <p:spPr>
          <a:xfrm>
            <a:off x="276046" y="2863970"/>
            <a:ext cx="3519582" cy="362309"/>
          </a:xfrm>
          <a:prstGeom prst="rect">
            <a:avLst/>
          </a:prstGeom>
        </p:spPr>
      </p:pic>
    </p:spTree>
    <p:extLst>
      <p:ext uri="{BB962C8B-B14F-4D97-AF65-F5344CB8AC3E}">
        <p14:creationId xmlns:p14="http://schemas.microsoft.com/office/powerpoint/2010/main" val="34474940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r>
              <a:rPr lang="en-US" dirty="0">
                <a:latin typeface="Calibri" charset="0"/>
              </a:rPr>
              <a:t>Example Introduction (Pg. 6)</a:t>
            </a:r>
          </a:p>
        </p:txBody>
      </p:sp>
      <p:sp>
        <p:nvSpPr>
          <p:cNvPr id="54274" name="Content Placeholder 2"/>
          <p:cNvSpPr>
            <a:spLocks noGrp="1"/>
          </p:cNvSpPr>
          <p:nvPr>
            <p:ph idx="1"/>
          </p:nvPr>
        </p:nvSpPr>
        <p:spPr/>
        <p:txBody>
          <a:bodyPr>
            <a:normAutofit lnSpcReduction="10000"/>
          </a:bodyPr>
          <a:lstStyle/>
          <a:p>
            <a:pPr marL="0" indent="0">
              <a:buNone/>
            </a:pPr>
            <a:r>
              <a:rPr lang="en-US" b="1" dirty="0">
                <a:solidFill>
                  <a:srgbClr val="7030A0"/>
                </a:solidFill>
                <a:latin typeface="Calibri" charset="0"/>
              </a:rPr>
              <a:t>	All people have events in their past they are not proud of, that they’d like to forget about. This idea is very present in Walt Disney’s </a:t>
            </a:r>
            <a:r>
              <a:rPr lang="en-US" b="1" i="1" dirty="0">
                <a:solidFill>
                  <a:srgbClr val="7030A0"/>
                </a:solidFill>
                <a:latin typeface="Calibri" charset="0"/>
              </a:rPr>
              <a:t>The Lion King</a:t>
            </a:r>
            <a:r>
              <a:rPr lang="en-US" b="1" dirty="0">
                <a:solidFill>
                  <a:srgbClr val="7030A0"/>
                </a:solidFill>
                <a:latin typeface="Calibri" charset="0"/>
              </a:rPr>
              <a:t>. </a:t>
            </a:r>
            <a:r>
              <a:rPr lang="en-US" b="1" dirty="0">
                <a:solidFill>
                  <a:srgbClr val="008000"/>
                </a:solidFill>
                <a:latin typeface="Calibri" charset="0"/>
              </a:rPr>
              <a:t>Overwhelmed by guilt from the death of his father, </a:t>
            </a:r>
            <a:r>
              <a:rPr lang="en-US" b="1" dirty="0" err="1">
                <a:solidFill>
                  <a:srgbClr val="008000"/>
                </a:solidFill>
                <a:latin typeface="Calibri" charset="0"/>
              </a:rPr>
              <a:t>Simba</a:t>
            </a:r>
            <a:r>
              <a:rPr lang="en-US" b="1" dirty="0">
                <a:solidFill>
                  <a:srgbClr val="008000"/>
                </a:solidFill>
                <a:latin typeface="Calibri" charset="0"/>
              </a:rPr>
              <a:t> leaves Pride Rock to find solace in physical escape. In the end, though, he only discovers that the pain—and even people—from his past keep appearing. </a:t>
            </a:r>
            <a:r>
              <a:rPr lang="en-US" b="1" dirty="0"/>
              <a:t>The reader knows that </a:t>
            </a:r>
            <a:r>
              <a:rPr lang="en-US" b="1" dirty="0">
                <a:solidFill>
                  <a:srgbClr val="FF0000"/>
                </a:solidFill>
              </a:rPr>
              <a:t>the message in </a:t>
            </a:r>
            <a:r>
              <a:rPr lang="en-US" b="1" i="1" dirty="0">
                <a:solidFill>
                  <a:srgbClr val="FF0000"/>
                </a:solidFill>
              </a:rPr>
              <a:t>The Lion King</a:t>
            </a:r>
            <a:r>
              <a:rPr lang="en-US" b="1" dirty="0">
                <a:solidFill>
                  <a:srgbClr val="FF0000"/>
                </a:solidFill>
              </a:rPr>
              <a:t> is that one needs to face their past </a:t>
            </a:r>
            <a:r>
              <a:rPr lang="en-US" b="1" dirty="0">
                <a:solidFill>
                  <a:srgbClr val="002CFF"/>
                </a:solidFill>
              </a:rPr>
              <a:t>because Disney highlights characters giving strong advice, characters giving bad advice, and that Simba is happier once he confronts his past. </a:t>
            </a:r>
            <a:endParaRPr lang="en-US" b="1" dirty="0">
              <a:solidFill>
                <a:srgbClr val="002CFF"/>
              </a:solidFill>
              <a:latin typeface="Calibri" charset="0"/>
            </a:endParaRPr>
          </a:p>
        </p:txBody>
      </p:sp>
      <p:sp>
        <p:nvSpPr>
          <p:cNvPr id="4" name="Title 1">
            <a:extLst>
              <a:ext uri="{FF2B5EF4-FFF2-40B4-BE49-F238E27FC236}">
                <a16:creationId xmlns:a16="http://schemas.microsoft.com/office/drawing/2014/main" id="{630EA418-1D5A-BD43-BBD9-9BCDC7B20B98}"/>
              </a:ext>
            </a:extLst>
          </p:cNvPr>
          <p:cNvSpPr txBox="1">
            <a:spLocks/>
          </p:cNvSpPr>
          <p:nvPr/>
        </p:nvSpPr>
        <p:spPr>
          <a:xfrm>
            <a:off x="434196" y="6275631"/>
            <a:ext cx="10972800" cy="464418"/>
          </a:xfrm>
          <a:prstGeom prst="rect">
            <a:avLst/>
          </a:prstGeom>
        </p:spPr>
        <p:txBody>
          <a:bodyPr vert="horz" lIns="91440" tIns="45720" rIns="91440" bIns="45720" rtlCol="0" anchor="ctr">
            <a:normAutofit fontScale="6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charset="0"/>
                <a:ea typeface="+mj-ea"/>
                <a:cs typeface="+mj-cs"/>
              </a:rPr>
              <a:t>There’s another example on Page 4</a:t>
            </a:r>
          </a:p>
        </p:txBody>
      </p:sp>
    </p:spTree>
    <p:extLst>
      <p:ext uri="{BB962C8B-B14F-4D97-AF65-F5344CB8AC3E}">
        <p14:creationId xmlns:p14="http://schemas.microsoft.com/office/powerpoint/2010/main" val="7370386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r>
              <a:rPr lang="en-US" dirty="0">
                <a:latin typeface="Calibri" charset="0"/>
              </a:rPr>
              <a:t>Introduction</a:t>
            </a:r>
          </a:p>
        </p:txBody>
      </p:sp>
      <p:sp>
        <p:nvSpPr>
          <p:cNvPr id="54274" name="Content Placeholder 2"/>
          <p:cNvSpPr>
            <a:spLocks noGrp="1"/>
          </p:cNvSpPr>
          <p:nvPr>
            <p:ph idx="1"/>
          </p:nvPr>
        </p:nvSpPr>
        <p:spPr/>
        <p:txBody>
          <a:bodyPr>
            <a:normAutofit/>
          </a:bodyPr>
          <a:lstStyle/>
          <a:p>
            <a:pPr marL="0" indent="0" algn="ctr">
              <a:buNone/>
            </a:pPr>
            <a:r>
              <a:rPr lang="en-US" dirty="0">
                <a:latin typeface="Calibri" charset="0"/>
              </a:rPr>
              <a:t>Hooray! You’ve finished your introduction!</a:t>
            </a:r>
          </a:p>
        </p:txBody>
      </p:sp>
      <p:pic>
        <p:nvPicPr>
          <p:cNvPr id="4" name="Picture 3">
            <a:extLst>
              <a:ext uri="{FF2B5EF4-FFF2-40B4-BE49-F238E27FC236}">
                <a16:creationId xmlns:a16="http://schemas.microsoft.com/office/drawing/2014/main" id="{5296BC0E-DB09-8949-862D-C0C2B7C60C0D}"/>
              </a:ext>
            </a:extLst>
          </p:cNvPr>
          <p:cNvPicPr>
            <a:picLocks noChangeAspect="1"/>
          </p:cNvPicPr>
          <p:nvPr/>
        </p:nvPicPr>
        <p:blipFill>
          <a:blip r:embed="rId2"/>
          <a:stretch>
            <a:fillRect/>
          </a:stretch>
        </p:blipFill>
        <p:spPr>
          <a:xfrm>
            <a:off x="4502836" y="2302572"/>
            <a:ext cx="3186327" cy="3823592"/>
          </a:xfrm>
          <a:prstGeom prst="rect">
            <a:avLst/>
          </a:prstGeom>
        </p:spPr>
      </p:pic>
    </p:spTree>
    <p:extLst>
      <p:ext uri="{BB962C8B-B14F-4D97-AF65-F5344CB8AC3E}">
        <p14:creationId xmlns:p14="http://schemas.microsoft.com/office/powerpoint/2010/main" val="31937154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ctrTitle"/>
          </p:nvPr>
        </p:nvSpPr>
        <p:spPr/>
        <p:txBody>
          <a:bodyPr/>
          <a:lstStyle/>
          <a:p>
            <a:pPr eaLnBrk="1" hangingPunct="1"/>
            <a:r>
              <a:rPr lang="en-US" dirty="0">
                <a:latin typeface="Calibri" charset="0"/>
              </a:rPr>
              <a:t>Conclusions</a:t>
            </a:r>
          </a:p>
        </p:txBody>
      </p:sp>
      <p:sp>
        <p:nvSpPr>
          <p:cNvPr id="4" name="Subtitle 3">
            <a:extLst>
              <a:ext uri="{FF2B5EF4-FFF2-40B4-BE49-F238E27FC236}">
                <a16:creationId xmlns:a16="http://schemas.microsoft.com/office/drawing/2014/main" id="{3042B3E8-28DC-234F-BCFE-FF410D001AF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9617455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p:txBody>
          <a:bodyPr>
            <a:normAutofit lnSpcReduction="10000"/>
          </a:bodyPr>
          <a:lstStyle/>
          <a:p>
            <a:r>
              <a:rPr lang="en-US" dirty="0"/>
              <a:t>Your conclusion is where you summarize your main points, make connections to the outside world, and drive home why this information is important.</a:t>
            </a:r>
          </a:p>
          <a:p>
            <a:r>
              <a:rPr lang="en-US" dirty="0"/>
              <a:t>You </a:t>
            </a:r>
            <a:r>
              <a:rPr lang="en-US" u="sng" dirty="0"/>
              <a:t>don’t</a:t>
            </a:r>
            <a:r>
              <a:rPr lang="en-US" dirty="0"/>
              <a:t> introduce any new evidence from your book.</a:t>
            </a:r>
          </a:p>
          <a:p>
            <a:r>
              <a:rPr lang="en-US" dirty="0"/>
              <a:t>In a sense, it’s like an upside-down introduction</a:t>
            </a:r>
          </a:p>
          <a:p>
            <a:pPr marL="971550" lvl="1" indent="-514350">
              <a:buFont typeface="+mj-lt"/>
              <a:buAutoNum type="arabicPeriod"/>
            </a:pPr>
            <a:r>
              <a:rPr lang="en-US" dirty="0">
                <a:solidFill>
                  <a:srgbClr val="FF0000"/>
                </a:solidFill>
              </a:rPr>
              <a:t>Restating the thesis (in different words!)</a:t>
            </a:r>
          </a:p>
          <a:p>
            <a:pPr marL="971550" lvl="1" indent="-514350">
              <a:buFont typeface="+mj-lt"/>
              <a:buAutoNum type="arabicPeriod"/>
            </a:pPr>
            <a:r>
              <a:rPr lang="en-US" u="sng" dirty="0">
                <a:solidFill>
                  <a:srgbClr val="002CFF"/>
                </a:solidFill>
              </a:rPr>
              <a:t>Briefly</a:t>
            </a:r>
            <a:r>
              <a:rPr lang="en-US" b="1" dirty="0">
                <a:solidFill>
                  <a:srgbClr val="002CFF"/>
                </a:solidFill>
              </a:rPr>
              <a:t> </a:t>
            </a:r>
            <a:r>
              <a:rPr lang="en-US" dirty="0">
                <a:solidFill>
                  <a:srgbClr val="002CFF"/>
                </a:solidFill>
              </a:rPr>
              <a:t>restating your three points/reasons (in different words!)</a:t>
            </a:r>
          </a:p>
          <a:p>
            <a:pPr marL="971550" lvl="1" indent="-514350">
              <a:buFont typeface="+mj-lt"/>
              <a:buAutoNum type="arabicPeriod"/>
            </a:pPr>
            <a:r>
              <a:rPr lang="en-US" dirty="0">
                <a:solidFill>
                  <a:srgbClr val="00B050"/>
                </a:solidFill>
              </a:rPr>
              <a:t>Adding a catchy ending that connects to the reader or world in general</a:t>
            </a:r>
          </a:p>
        </p:txBody>
      </p:sp>
    </p:spTree>
    <p:extLst>
      <p:ext uri="{BB962C8B-B14F-4D97-AF65-F5344CB8AC3E}">
        <p14:creationId xmlns:p14="http://schemas.microsoft.com/office/powerpoint/2010/main" val="426229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edge">
                                      <p:cBhvr>
                                        <p:cTn id="7" dur="8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edge">
                                      <p:cBhvr>
                                        <p:cTn id="12" dur="8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edge">
                                      <p:cBhvr>
                                        <p:cTn id="17" dur="8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pPr eaLnBrk="1" hangingPunct="1"/>
            <a:r>
              <a:rPr lang="en-US" b="1" dirty="0">
                <a:solidFill>
                  <a:srgbClr val="074AFF"/>
                </a:solidFill>
                <a:latin typeface="Calibri" charset="0"/>
              </a:rPr>
              <a:t>Topic Sentences</a:t>
            </a:r>
          </a:p>
        </p:txBody>
      </p:sp>
      <p:sp>
        <p:nvSpPr>
          <p:cNvPr id="3" name="Content Placeholder 2"/>
          <p:cNvSpPr>
            <a:spLocks noGrp="1"/>
          </p:cNvSpPr>
          <p:nvPr>
            <p:ph idx="1"/>
          </p:nvPr>
        </p:nvSpPr>
        <p:spPr>
          <a:xfrm>
            <a:off x="212035" y="1195215"/>
            <a:ext cx="11767930" cy="5625714"/>
          </a:xfrm>
        </p:spPr>
        <p:txBody>
          <a:bodyPr>
            <a:noAutofit/>
          </a:bodyPr>
          <a:lstStyle/>
          <a:p>
            <a:pPr marL="0" indent="0">
              <a:buNone/>
              <a:defRPr/>
            </a:pPr>
            <a:r>
              <a:rPr lang="en-US" sz="2500" dirty="0"/>
              <a:t>Your points/topic sentences </a:t>
            </a:r>
            <a:r>
              <a:rPr lang="en-US" sz="2500" i="1" dirty="0"/>
              <a:t>must</a:t>
            </a:r>
            <a:r>
              <a:rPr lang="en-US" sz="2500" dirty="0"/>
              <a:t> support your thesis, so (at first) you should mention the thesis in the topic sentence.</a:t>
            </a:r>
          </a:p>
          <a:p>
            <a:pPr marL="0" indent="0">
              <a:buNone/>
              <a:defRPr/>
            </a:pPr>
            <a:r>
              <a:rPr lang="en-US" sz="2500" u="sng" dirty="0">
                <a:solidFill>
                  <a:srgbClr val="074AFF"/>
                </a:solidFill>
              </a:rPr>
              <a:t>3-Point</a:t>
            </a:r>
            <a:r>
              <a:rPr lang="en-US" sz="2500" u="sng" dirty="0"/>
              <a:t> </a:t>
            </a:r>
            <a:r>
              <a:rPr lang="en-US" sz="2500" u="sng" dirty="0">
                <a:solidFill>
                  <a:srgbClr val="FF0000"/>
                </a:solidFill>
              </a:rPr>
              <a:t>Thesis</a:t>
            </a:r>
            <a:r>
              <a:rPr lang="en-US" sz="2500" dirty="0"/>
              <a:t>: </a:t>
            </a:r>
            <a:r>
              <a:rPr lang="en-US" sz="2500" dirty="0">
                <a:solidFill>
                  <a:srgbClr val="FF0000"/>
                </a:solidFill>
              </a:rPr>
              <a:t>Lily is the worst character in the novel </a:t>
            </a:r>
            <a:r>
              <a:rPr lang="en-US" sz="2500" dirty="0">
                <a:solidFill>
                  <a:srgbClr val="074AFF"/>
                </a:solidFill>
              </a:rPr>
              <a:t>because she dominates all conversations, she has murderous intentions with Gabe, and she holds secret control over the Chief Elder.</a:t>
            </a:r>
          </a:p>
          <a:p>
            <a:pPr marL="0" indent="0">
              <a:buNone/>
              <a:defRPr/>
            </a:pPr>
            <a:endParaRPr lang="en-US" sz="2000" dirty="0">
              <a:solidFill>
                <a:srgbClr val="074AFF"/>
              </a:solidFill>
            </a:endParaRPr>
          </a:p>
          <a:p>
            <a:pPr>
              <a:defRPr/>
            </a:pPr>
            <a:r>
              <a:rPr lang="en-US" sz="2700" dirty="0"/>
              <a:t>One reason </a:t>
            </a:r>
            <a:r>
              <a:rPr lang="en-US" sz="2700" dirty="0">
                <a:solidFill>
                  <a:srgbClr val="FF0000"/>
                </a:solidFill>
              </a:rPr>
              <a:t>Lily is the worst character in the novel </a:t>
            </a:r>
            <a:r>
              <a:rPr lang="en-US" sz="2700" dirty="0"/>
              <a:t>is because </a:t>
            </a:r>
            <a:r>
              <a:rPr lang="en-US" sz="2700" dirty="0">
                <a:solidFill>
                  <a:srgbClr val="074AFF"/>
                </a:solidFill>
              </a:rPr>
              <a:t>she dominates all conversations.</a:t>
            </a:r>
          </a:p>
          <a:p>
            <a:pPr marL="0" indent="0">
              <a:buNone/>
              <a:defRPr/>
            </a:pPr>
            <a:endParaRPr lang="en-US" sz="1200" dirty="0">
              <a:solidFill>
                <a:srgbClr val="074AFF"/>
              </a:solidFill>
            </a:endParaRPr>
          </a:p>
          <a:p>
            <a:pPr>
              <a:defRPr/>
            </a:pPr>
            <a:r>
              <a:rPr lang="en-US" sz="2700" dirty="0"/>
              <a:t>Another reason </a:t>
            </a:r>
            <a:r>
              <a:rPr lang="en-US" sz="2700" dirty="0">
                <a:solidFill>
                  <a:srgbClr val="FF0000"/>
                </a:solidFill>
              </a:rPr>
              <a:t>Lily is the worst character in the novel </a:t>
            </a:r>
            <a:r>
              <a:rPr lang="en-US" sz="2700" dirty="0"/>
              <a:t>is because </a:t>
            </a:r>
            <a:r>
              <a:rPr lang="en-US" sz="2700" dirty="0">
                <a:solidFill>
                  <a:srgbClr val="074AFF"/>
                </a:solidFill>
              </a:rPr>
              <a:t>she has murderous intentions with Gabe.</a:t>
            </a:r>
          </a:p>
          <a:p>
            <a:pPr marL="0" indent="0">
              <a:buNone/>
              <a:defRPr/>
            </a:pPr>
            <a:endParaRPr lang="en-US" sz="1300" dirty="0">
              <a:solidFill>
                <a:srgbClr val="074AFF"/>
              </a:solidFill>
            </a:endParaRPr>
          </a:p>
          <a:p>
            <a:pPr>
              <a:defRPr/>
            </a:pPr>
            <a:r>
              <a:rPr lang="en-US" sz="2700" dirty="0"/>
              <a:t>Finally, </a:t>
            </a:r>
            <a:r>
              <a:rPr lang="en-US" sz="2700" dirty="0">
                <a:solidFill>
                  <a:srgbClr val="FF0000"/>
                </a:solidFill>
              </a:rPr>
              <a:t>Lily is the worst character in the novel </a:t>
            </a:r>
            <a:r>
              <a:rPr lang="en-US" sz="2700" dirty="0"/>
              <a:t>because </a:t>
            </a:r>
            <a:r>
              <a:rPr lang="en-US" sz="2700" dirty="0">
                <a:solidFill>
                  <a:srgbClr val="074AFF"/>
                </a:solidFill>
              </a:rPr>
              <a:t>she holds secret control over the Chief Elder.</a:t>
            </a:r>
          </a:p>
        </p:txBody>
      </p:sp>
    </p:spTree>
    <p:extLst>
      <p:ext uri="{BB962C8B-B14F-4D97-AF65-F5344CB8AC3E}">
        <p14:creationId xmlns:p14="http://schemas.microsoft.com/office/powerpoint/2010/main" val="11197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normAutofit fontScale="90000"/>
          </a:bodyPr>
          <a:lstStyle/>
          <a:p>
            <a:r>
              <a:rPr lang="en-US" dirty="0">
                <a:solidFill>
                  <a:srgbClr val="FF0000"/>
                </a:solidFill>
                <a:latin typeface="Calibri" charset="0"/>
                <a:ea typeface="ＭＳ Ｐゴシック" charset="0"/>
                <a:cs typeface="ＭＳ Ｐゴシック" charset="0"/>
              </a:rPr>
              <a:t>Restate the Thesis</a:t>
            </a:r>
            <a:br>
              <a:rPr lang="en-US" dirty="0">
                <a:solidFill>
                  <a:srgbClr val="FF0000"/>
                </a:solidFill>
                <a:latin typeface="Calibri" charset="0"/>
                <a:ea typeface="ＭＳ Ｐゴシック" charset="0"/>
                <a:cs typeface="ＭＳ Ｐゴシック" charset="0"/>
              </a:rPr>
            </a:br>
            <a:r>
              <a:rPr lang="en-US" sz="2800" dirty="0">
                <a:solidFill>
                  <a:srgbClr val="FF0000"/>
                </a:solidFill>
                <a:latin typeface="Calibri" charset="0"/>
                <a:ea typeface="ＭＳ Ｐゴシック" charset="0"/>
                <a:cs typeface="ＭＳ Ｐゴシック" charset="0"/>
              </a:rPr>
              <a:t>(in a slightly different way)</a:t>
            </a:r>
            <a:endParaRPr lang="en-US" dirty="0">
              <a:solidFill>
                <a:srgbClr val="FF0000"/>
              </a:solidFill>
              <a:latin typeface="Calibri" charset="0"/>
              <a:ea typeface="ＭＳ Ｐゴシック" charset="0"/>
              <a:cs typeface="ＭＳ Ｐゴシック" charset="0"/>
            </a:endParaRPr>
          </a:p>
        </p:txBody>
      </p:sp>
      <p:sp>
        <p:nvSpPr>
          <p:cNvPr id="3" name="Content Placeholder 2"/>
          <p:cNvSpPr>
            <a:spLocks noGrp="1"/>
          </p:cNvSpPr>
          <p:nvPr>
            <p:ph idx="1"/>
          </p:nvPr>
        </p:nvSpPr>
        <p:spPr>
          <a:xfrm>
            <a:off x="609600" y="1600200"/>
            <a:ext cx="10972800" cy="5257800"/>
          </a:xfrm>
        </p:spPr>
        <p:txBody>
          <a:bodyPr>
            <a:normAutofit fontScale="92500" lnSpcReduction="20000"/>
          </a:bodyPr>
          <a:lstStyle/>
          <a:p>
            <a:pPr marL="0" indent="0">
              <a:buNone/>
            </a:pPr>
            <a:r>
              <a:rPr lang="en-US" b="1" dirty="0">
                <a:latin typeface="Calibri" charset="0"/>
                <a:ea typeface="ＭＳ Ｐゴシック" charset="0"/>
                <a:cs typeface="ＭＳ Ｐゴシック" charset="0"/>
              </a:rPr>
              <a:t>With a partner, restate the following theses below:</a:t>
            </a:r>
          </a:p>
          <a:p>
            <a:r>
              <a:rPr lang="en-US" dirty="0">
                <a:solidFill>
                  <a:srgbClr val="FF0000"/>
                </a:solidFill>
                <a:latin typeface="Calibri" charset="0"/>
                <a:ea typeface="ＭＳ Ｐゴシック" charset="0"/>
                <a:cs typeface="ＭＳ Ｐゴシック" charset="0"/>
              </a:rPr>
              <a:t>In </a:t>
            </a:r>
            <a:r>
              <a:rPr lang="en-US" i="1" dirty="0">
                <a:solidFill>
                  <a:srgbClr val="FF0000"/>
                </a:solidFill>
                <a:latin typeface="Calibri" charset="0"/>
                <a:ea typeface="ＭＳ Ｐゴシック" charset="0"/>
                <a:cs typeface="ＭＳ Ｐゴシック" charset="0"/>
              </a:rPr>
              <a:t>The Lion King</a:t>
            </a:r>
            <a:r>
              <a:rPr lang="en-US" dirty="0">
                <a:solidFill>
                  <a:srgbClr val="FF0000"/>
                </a:solidFill>
                <a:latin typeface="Calibri" charset="0"/>
                <a:ea typeface="ＭＳ Ｐゴシック" charset="0"/>
                <a:cs typeface="ＭＳ Ｐゴシック" charset="0"/>
              </a:rPr>
              <a:t>, Disney argues that one can’t move on from the past until he confronts it.</a:t>
            </a:r>
          </a:p>
          <a:p>
            <a:pPr lvl="1"/>
            <a:r>
              <a:rPr lang="en-US" dirty="0">
                <a:solidFill>
                  <a:schemeClr val="accent2"/>
                </a:solidFill>
                <a:latin typeface="Calibri" charset="0"/>
                <a:ea typeface="ＭＳ Ｐゴシック" charset="0"/>
              </a:rPr>
              <a:t>In conclusion, Disney stresses that only by facing one’s past demons can one truly look to the future.</a:t>
            </a:r>
          </a:p>
          <a:p>
            <a:r>
              <a:rPr lang="en-US" dirty="0">
                <a:solidFill>
                  <a:srgbClr val="FF0000"/>
                </a:solidFill>
                <a:latin typeface="Calibri" charset="0"/>
                <a:ea typeface="ＭＳ Ｐゴシック" charset="0"/>
                <a:cs typeface="ＭＳ Ｐゴシック" charset="0"/>
              </a:rPr>
              <a:t>While the character Charlotte is a great friend, the character of Wilbur represents cowardice.</a:t>
            </a:r>
          </a:p>
          <a:p>
            <a:pPr lvl="1"/>
            <a:r>
              <a:rPr lang="en-US" dirty="0">
                <a:solidFill>
                  <a:schemeClr val="accent2">
                    <a:lumMod val="75000"/>
                  </a:schemeClr>
                </a:solidFill>
                <a:latin typeface="Calibri" charset="0"/>
                <a:ea typeface="ＭＳ Ｐゴシック" charset="0"/>
              </a:rPr>
              <a:t>In conclusion, Wilbur, with his spinelessness, is lucky to have such a helpful friend.</a:t>
            </a:r>
          </a:p>
          <a:p>
            <a:r>
              <a:rPr lang="en-US" dirty="0">
                <a:solidFill>
                  <a:srgbClr val="FF0000"/>
                </a:solidFill>
                <a:latin typeface="Calibri" charset="0"/>
                <a:ea typeface="ＭＳ Ｐゴシック" charset="0"/>
                <a:cs typeface="ＭＳ Ｐゴシック" charset="0"/>
              </a:rPr>
              <a:t>The message of </a:t>
            </a:r>
            <a:r>
              <a:rPr lang="en-US" i="1" dirty="0">
                <a:solidFill>
                  <a:srgbClr val="FF0000"/>
                </a:solidFill>
                <a:latin typeface="Calibri" charset="0"/>
                <a:ea typeface="ＭＳ Ｐゴシック" charset="0"/>
                <a:cs typeface="ＭＳ Ｐゴシック" charset="0"/>
              </a:rPr>
              <a:t>Holes </a:t>
            </a:r>
            <a:r>
              <a:rPr lang="en-US" dirty="0">
                <a:solidFill>
                  <a:srgbClr val="FF0000"/>
                </a:solidFill>
                <a:latin typeface="Calibri" charset="0"/>
                <a:ea typeface="ＭＳ Ｐゴシック" charset="0"/>
                <a:cs typeface="ＭＳ Ｐゴシック" charset="0"/>
              </a:rPr>
              <a:t>is that to be successful, one must always follow one’s dreams.</a:t>
            </a:r>
          </a:p>
          <a:p>
            <a:pPr lvl="1"/>
            <a:r>
              <a:rPr lang="en-US" dirty="0">
                <a:solidFill>
                  <a:schemeClr val="accent2">
                    <a:lumMod val="75000"/>
                  </a:schemeClr>
                </a:solidFill>
                <a:latin typeface="Calibri" charset="0"/>
                <a:ea typeface="ＭＳ Ｐゴシック" charset="0"/>
              </a:rPr>
              <a:t>In summary, Louis Sachar argues that one can only achieve happiness and fulfillment when they commit to their goals.</a:t>
            </a:r>
          </a:p>
          <a:p>
            <a:endParaRPr lang="en-US"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1526836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xit" presetSubtype="0" fill="hold" nodeType="withEffect">
                                  <p:stCondLst>
                                    <p:cond delay="0"/>
                                  </p:stCondLst>
                                  <p:childTnLst>
                                    <p:animEffect transition="out" filter="fade">
                                      <p:cBhvr>
                                        <p:cTn id="19" dur="500"/>
                                        <p:tgtEl>
                                          <p:spTgt spid="3">
                                            <p:txEl>
                                              <p:pRg st="1" end="1"/>
                                            </p:txEl>
                                          </p:spTgt>
                                        </p:tgtEl>
                                      </p:cBhvr>
                                    </p:animEffect>
                                    <p:set>
                                      <p:cBhvr>
                                        <p:cTn id="20" dur="1" fill="hold">
                                          <p:stCondLst>
                                            <p:cond delay="499"/>
                                          </p:stCondLst>
                                        </p:cTn>
                                        <p:tgtEl>
                                          <p:spTgt spid="3">
                                            <p:txEl>
                                              <p:pRg st="1" end="1"/>
                                            </p:txEl>
                                          </p:spTgt>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3">
                                            <p:txEl>
                                              <p:pRg st="2" end="2"/>
                                            </p:txEl>
                                          </p:spTgt>
                                        </p:tgtEl>
                                      </p:cBhvr>
                                    </p:animEffect>
                                    <p:set>
                                      <p:cBhvr>
                                        <p:cTn id="23"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par>
                                <p:cTn id="34" presetID="10" presetClass="exit" presetSubtype="0" fill="hold" nodeType="withEffect">
                                  <p:stCondLst>
                                    <p:cond delay="0"/>
                                  </p:stCondLst>
                                  <p:childTnLst>
                                    <p:animEffect transition="out" filter="fade">
                                      <p:cBhvr>
                                        <p:cTn id="35" dur="500"/>
                                        <p:tgtEl>
                                          <p:spTgt spid="3">
                                            <p:txEl>
                                              <p:pRg st="3" end="3"/>
                                            </p:txEl>
                                          </p:spTgt>
                                        </p:tgtEl>
                                      </p:cBhvr>
                                    </p:animEffect>
                                    <p:set>
                                      <p:cBhvr>
                                        <p:cTn id="36" dur="1" fill="hold">
                                          <p:stCondLst>
                                            <p:cond delay="499"/>
                                          </p:stCondLst>
                                        </p:cTn>
                                        <p:tgtEl>
                                          <p:spTgt spid="3">
                                            <p:txEl>
                                              <p:pRg st="3" end="3"/>
                                            </p:txEl>
                                          </p:spTgt>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3">
                                            <p:txEl>
                                              <p:pRg st="4" end="4"/>
                                            </p:txEl>
                                          </p:spTgt>
                                        </p:tgtEl>
                                      </p:cBhvr>
                                    </p:animEffect>
                                    <p:set>
                                      <p:cBhvr>
                                        <p:cTn id="39"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fade">
                                      <p:cBhvr>
                                        <p:cTn id="4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normAutofit fontScale="90000"/>
          </a:bodyPr>
          <a:lstStyle/>
          <a:p>
            <a:r>
              <a:rPr lang="en-US" dirty="0">
                <a:solidFill>
                  <a:srgbClr val="FF0000"/>
                </a:solidFill>
                <a:latin typeface="Calibri" charset="0"/>
                <a:ea typeface="ＭＳ Ｐゴシック" charset="0"/>
                <a:cs typeface="ＭＳ Ｐゴシック" charset="0"/>
              </a:rPr>
              <a:t>Restate the Thesis</a:t>
            </a:r>
            <a:br>
              <a:rPr lang="en-US" dirty="0">
                <a:solidFill>
                  <a:srgbClr val="FF0000"/>
                </a:solidFill>
                <a:latin typeface="Calibri" charset="0"/>
                <a:ea typeface="ＭＳ Ｐゴシック" charset="0"/>
                <a:cs typeface="ＭＳ Ｐゴシック" charset="0"/>
              </a:rPr>
            </a:br>
            <a:r>
              <a:rPr lang="en-US" sz="2800" dirty="0">
                <a:solidFill>
                  <a:srgbClr val="FF0000"/>
                </a:solidFill>
                <a:latin typeface="Calibri" charset="0"/>
                <a:ea typeface="ＭＳ Ｐゴシック" charset="0"/>
                <a:cs typeface="ＭＳ Ｐゴシック" charset="0"/>
              </a:rPr>
              <a:t>(in a slightly different way)</a:t>
            </a:r>
            <a:endParaRPr lang="en-US" dirty="0">
              <a:solidFill>
                <a:srgbClr val="FF0000"/>
              </a:solidFill>
              <a:latin typeface="Calibri" charset="0"/>
              <a:ea typeface="ＭＳ Ｐゴシック" charset="0"/>
              <a:cs typeface="ＭＳ Ｐゴシック" charset="0"/>
            </a:endParaRPr>
          </a:p>
        </p:txBody>
      </p:sp>
      <p:sp>
        <p:nvSpPr>
          <p:cNvPr id="3" name="Content Placeholder 2"/>
          <p:cNvSpPr>
            <a:spLocks noGrp="1"/>
          </p:cNvSpPr>
          <p:nvPr>
            <p:ph idx="1"/>
          </p:nvPr>
        </p:nvSpPr>
        <p:spPr>
          <a:xfrm>
            <a:off x="609600" y="1600200"/>
            <a:ext cx="10972800" cy="5257800"/>
          </a:xfrm>
        </p:spPr>
        <p:txBody>
          <a:bodyPr>
            <a:normAutofit fontScale="92500" lnSpcReduction="20000"/>
          </a:bodyPr>
          <a:lstStyle/>
          <a:p>
            <a:pPr marL="0" indent="0">
              <a:buNone/>
            </a:pPr>
            <a:r>
              <a:rPr lang="en-US" b="1" dirty="0">
                <a:latin typeface="Calibri" charset="0"/>
                <a:ea typeface="ＭＳ Ｐゴシック" charset="0"/>
                <a:cs typeface="ＭＳ Ｐゴシック" charset="0"/>
              </a:rPr>
              <a:t>With a partner, restate the following theses below:</a:t>
            </a:r>
          </a:p>
          <a:p>
            <a:r>
              <a:rPr lang="en-US" dirty="0">
                <a:solidFill>
                  <a:srgbClr val="FF0000"/>
                </a:solidFill>
                <a:latin typeface="Calibri" charset="0"/>
                <a:ea typeface="ＭＳ Ｐゴシック" charset="0"/>
                <a:cs typeface="ＭＳ Ｐゴシック" charset="0"/>
              </a:rPr>
              <a:t>In </a:t>
            </a:r>
            <a:r>
              <a:rPr lang="en-US" i="1" dirty="0">
                <a:solidFill>
                  <a:srgbClr val="FF0000"/>
                </a:solidFill>
                <a:latin typeface="Calibri" charset="0"/>
                <a:ea typeface="ＭＳ Ｐゴシック" charset="0"/>
                <a:cs typeface="ＭＳ Ｐゴシック" charset="0"/>
              </a:rPr>
              <a:t>The Lion King</a:t>
            </a:r>
            <a:r>
              <a:rPr lang="en-US" dirty="0">
                <a:solidFill>
                  <a:srgbClr val="FF0000"/>
                </a:solidFill>
                <a:latin typeface="Calibri" charset="0"/>
                <a:ea typeface="ＭＳ Ｐゴシック" charset="0"/>
                <a:cs typeface="ＭＳ Ｐゴシック" charset="0"/>
              </a:rPr>
              <a:t>, Disney argues that one can’t move on from the past until he confronts it.</a:t>
            </a:r>
          </a:p>
          <a:p>
            <a:pPr lvl="1"/>
            <a:r>
              <a:rPr lang="en-US" dirty="0">
                <a:solidFill>
                  <a:schemeClr val="accent2"/>
                </a:solidFill>
                <a:latin typeface="Calibri" charset="0"/>
                <a:ea typeface="ＭＳ Ｐゴシック" charset="0"/>
              </a:rPr>
              <a:t>In conclusion, Disney stresses that only by facing one’s past demons can one truly look to the future.</a:t>
            </a:r>
          </a:p>
          <a:p>
            <a:r>
              <a:rPr lang="en-US" dirty="0">
                <a:solidFill>
                  <a:srgbClr val="FF0000"/>
                </a:solidFill>
                <a:latin typeface="Calibri" charset="0"/>
                <a:ea typeface="ＭＳ Ｐゴシック" charset="0"/>
                <a:cs typeface="ＭＳ Ｐゴシック" charset="0"/>
              </a:rPr>
              <a:t>While the character Charlotte is a great friend, the character of Wilbur represents cowardice.</a:t>
            </a:r>
          </a:p>
          <a:p>
            <a:pPr lvl="1"/>
            <a:r>
              <a:rPr lang="en-US" dirty="0">
                <a:solidFill>
                  <a:schemeClr val="accent2">
                    <a:lumMod val="75000"/>
                  </a:schemeClr>
                </a:solidFill>
                <a:latin typeface="Calibri" charset="0"/>
                <a:ea typeface="ＭＳ Ｐゴシック" charset="0"/>
              </a:rPr>
              <a:t>In conclusion, Wilbur, with his spinelessness, is lucky to have such a helpful friend.</a:t>
            </a:r>
          </a:p>
          <a:p>
            <a:r>
              <a:rPr lang="en-US" dirty="0">
                <a:solidFill>
                  <a:srgbClr val="FF0000"/>
                </a:solidFill>
                <a:latin typeface="Calibri" charset="0"/>
                <a:ea typeface="ＭＳ Ｐゴシック" charset="0"/>
                <a:cs typeface="ＭＳ Ｐゴシック" charset="0"/>
              </a:rPr>
              <a:t>The message of </a:t>
            </a:r>
            <a:r>
              <a:rPr lang="en-US" i="1" dirty="0">
                <a:solidFill>
                  <a:srgbClr val="FF0000"/>
                </a:solidFill>
                <a:latin typeface="Calibri" charset="0"/>
                <a:ea typeface="ＭＳ Ｐゴシック" charset="0"/>
                <a:cs typeface="ＭＳ Ｐゴシック" charset="0"/>
              </a:rPr>
              <a:t>Holes </a:t>
            </a:r>
            <a:r>
              <a:rPr lang="en-US" dirty="0">
                <a:solidFill>
                  <a:srgbClr val="FF0000"/>
                </a:solidFill>
                <a:latin typeface="Calibri" charset="0"/>
                <a:ea typeface="ＭＳ Ｐゴシック" charset="0"/>
                <a:cs typeface="ＭＳ Ｐゴシック" charset="0"/>
              </a:rPr>
              <a:t>is that to be successful, one must always follow one’s dreams.</a:t>
            </a:r>
          </a:p>
          <a:p>
            <a:pPr lvl="1"/>
            <a:r>
              <a:rPr lang="en-US" dirty="0">
                <a:solidFill>
                  <a:schemeClr val="accent2">
                    <a:lumMod val="75000"/>
                  </a:schemeClr>
                </a:solidFill>
                <a:latin typeface="Calibri" charset="0"/>
                <a:ea typeface="ＭＳ Ｐゴシック" charset="0"/>
              </a:rPr>
              <a:t>In summary, Louis Sachar argues that one can only achieve happiness and fulfillment when they commit to their goals.</a:t>
            </a:r>
          </a:p>
          <a:p>
            <a:endParaRPr lang="en-US"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13742406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normAutofit fontScale="90000"/>
          </a:bodyPr>
          <a:lstStyle/>
          <a:p>
            <a:r>
              <a:rPr lang="en-US" dirty="0">
                <a:solidFill>
                  <a:srgbClr val="FF0000"/>
                </a:solidFill>
                <a:latin typeface="Calibri" charset="0"/>
                <a:ea typeface="ＭＳ Ｐゴシック" charset="0"/>
                <a:cs typeface="ＭＳ Ｐゴシック" charset="0"/>
              </a:rPr>
              <a:t>Restate the Thesis</a:t>
            </a:r>
            <a:br>
              <a:rPr lang="en-US" dirty="0">
                <a:solidFill>
                  <a:srgbClr val="FF0000"/>
                </a:solidFill>
                <a:latin typeface="Calibri" charset="0"/>
                <a:ea typeface="ＭＳ Ｐゴシック" charset="0"/>
                <a:cs typeface="ＭＳ Ｐゴシック" charset="0"/>
              </a:rPr>
            </a:br>
            <a:r>
              <a:rPr lang="en-US" sz="2800" dirty="0">
                <a:solidFill>
                  <a:srgbClr val="FF0000"/>
                </a:solidFill>
                <a:latin typeface="Calibri" charset="0"/>
                <a:ea typeface="ＭＳ Ｐゴシック" charset="0"/>
                <a:cs typeface="ＭＳ Ｐゴシック" charset="0"/>
              </a:rPr>
              <a:t>(in a slightly different way)</a:t>
            </a:r>
            <a:endParaRPr lang="en-US" dirty="0">
              <a:solidFill>
                <a:srgbClr val="FF0000"/>
              </a:solidFill>
              <a:latin typeface="Calibri" charset="0"/>
              <a:ea typeface="ＭＳ Ｐゴシック" charset="0"/>
              <a:cs typeface="ＭＳ Ｐゴシック" charset="0"/>
            </a:endParaRPr>
          </a:p>
        </p:txBody>
      </p:sp>
      <p:sp>
        <p:nvSpPr>
          <p:cNvPr id="3" name="Content Placeholder 2"/>
          <p:cNvSpPr>
            <a:spLocks noGrp="1"/>
          </p:cNvSpPr>
          <p:nvPr>
            <p:ph idx="1"/>
          </p:nvPr>
        </p:nvSpPr>
        <p:spPr>
          <a:xfrm>
            <a:off x="609600" y="1600200"/>
            <a:ext cx="10972800" cy="2350698"/>
          </a:xfrm>
        </p:spPr>
        <p:txBody>
          <a:bodyPr>
            <a:normAutofit/>
          </a:bodyPr>
          <a:lstStyle/>
          <a:p>
            <a:pPr marL="0" indent="0">
              <a:buNone/>
            </a:pPr>
            <a:r>
              <a:rPr lang="en-US" dirty="0">
                <a:latin typeface="Calibri" charset="0"/>
                <a:ea typeface="ＭＳ Ｐゴシック" charset="0"/>
                <a:cs typeface="ＭＳ Ｐゴシック" charset="0"/>
              </a:rPr>
              <a:t>Now rewrite </a:t>
            </a:r>
            <a:r>
              <a:rPr lang="en-US" i="1" dirty="0">
                <a:latin typeface="Calibri" charset="0"/>
                <a:ea typeface="ＭＳ Ｐゴシック" charset="0"/>
                <a:cs typeface="ＭＳ Ｐゴシック" charset="0"/>
              </a:rPr>
              <a:t>your</a:t>
            </a:r>
            <a:r>
              <a:rPr lang="en-US" dirty="0">
                <a:latin typeface="Calibri" charset="0"/>
                <a:ea typeface="ＭＳ Ｐゴシック" charset="0"/>
                <a:cs typeface="ＭＳ Ｐゴシック" charset="0"/>
              </a:rPr>
              <a:t> thesis in different words in your Essay Organizer. Don’t forget a transition like “In conclusion,…”!</a:t>
            </a:r>
          </a:p>
          <a:p>
            <a:pPr marL="0" indent="0">
              <a:buNone/>
            </a:pPr>
            <a:endParaRPr lang="en-US" dirty="0">
              <a:latin typeface="Calibri" charset="0"/>
              <a:ea typeface="ＭＳ Ｐゴシック" charset="0"/>
              <a:cs typeface="ＭＳ Ｐゴシック" charset="0"/>
            </a:endParaRPr>
          </a:p>
          <a:p>
            <a:pPr marL="0" indent="0">
              <a:buNone/>
            </a:pPr>
            <a:r>
              <a:rPr lang="en-US" dirty="0">
                <a:latin typeface="Calibri" charset="0"/>
                <a:ea typeface="ＭＳ Ｐゴシック" charset="0"/>
                <a:cs typeface="ＭＳ Ｐゴシック" charset="0"/>
              </a:rPr>
              <a:t>Have a partner read it when you’re done.</a:t>
            </a:r>
          </a:p>
          <a:p>
            <a:pPr marL="0" indent="0">
              <a:buNone/>
            </a:pPr>
            <a:endParaRPr lang="en-US" b="1" dirty="0">
              <a:latin typeface="Calibri" charset="0"/>
              <a:ea typeface="ＭＳ Ｐゴシック" charset="0"/>
              <a:cs typeface="ＭＳ Ｐゴシック" charset="0"/>
            </a:endParaRPr>
          </a:p>
        </p:txBody>
      </p:sp>
      <p:pic>
        <p:nvPicPr>
          <p:cNvPr id="4" name="Picture 3">
            <a:extLst>
              <a:ext uri="{FF2B5EF4-FFF2-40B4-BE49-F238E27FC236}">
                <a16:creationId xmlns:a16="http://schemas.microsoft.com/office/drawing/2014/main" id="{B16F605D-F9A6-A146-A1C4-21CFE5DAF94B}"/>
              </a:ext>
            </a:extLst>
          </p:cNvPr>
          <p:cNvPicPr>
            <a:picLocks noChangeAspect="1"/>
          </p:cNvPicPr>
          <p:nvPr/>
        </p:nvPicPr>
        <p:blipFill rotWithShape="1">
          <a:blip r:embed="rId3"/>
          <a:srcRect t="4926" b="74284"/>
          <a:stretch/>
        </p:blipFill>
        <p:spPr>
          <a:xfrm>
            <a:off x="316302" y="4278702"/>
            <a:ext cx="11587659" cy="1552755"/>
          </a:xfrm>
          <a:prstGeom prst="rect">
            <a:avLst/>
          </a:prstGeom>
        </p:spPr>
      </p:pic>
    </p:spTree>
    <p:extLst>
      <p:ext uri="{BB962C8B-B14F-4D97-AF65-F5344CB8AC3E}">
        <p14:creationId xmlns:p14="http://schemas.microsoft.com/office/powerpoint/2010/main" val="4811992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3298" y="1600201"/>
            <a:ext cx="11645660" cy="4973127"/>
          </a:xfrm>
        </p:spPr>
        <p:txBody>
          <a:bodyPr>
            <a:normAutofit fontScale="92500" lnSpcReduction="10000"/>
          </a:bodyPr>
          <a:lstStyle/>
          <a:p>
            <a:pPr marL="11113" lvl="1" indent="0">
              <a:buNone/>
            </a:pPr>
            <a:r>
              <a:rPr lang="en-US" b="1" dirty="0">
                <a:latin typeface="Calibri" charset="0"/>
                <a:ea typeface="ＭＳ Ｐゴシック" charset="0"/>
                <a:cs typeface="ＭＳ Ｐゴシック" charset="0"/>
              </a:rPr>
              <a:t>My Example:</a:t>
            </a:r>
            <a:endParaRPr lang="en-US" dirty="0">
              <a:solidFill>
                <a:schemeClr val="tx2">
                  <a:lumMod val="60000"/>
                  <a:lumOff val="40000"/>
                </a:schemeClr>
              </a:solidFill>
            </a:endParaRPr>
          </a:p>
          <a:p>
            <a:pPr marL="457200" lvl="1" indent="0">
              <a:buNone/>
            </a:pPr>
            <a:r>
              <a:rPr lang="en-US" b="1" dirty="0">
                <a:solidFill>
                  <a:srgbClr val="002CFF"/>
                </a:solidFill>
              </a:rPr>
              <a:t>Points in Thesis: </a:t>
            </a:r>
            <a:r>
              <a:rPr lang="en-US" dirty="0">
                <a:solidFill>
                  <a:srgbClr val="002CFF"/>
                </a:solidFill>
              </a:rPr>
              <a:t>…because (1) Disney highlights characters giving strong advice, (2) characters giving bad advice, and that (3) Simba is happier in the end. </a:t>
            </a:r>
          </a:p>
          <a:p>
            <a:pPr marL="457200" lvl="1" indent="0">
              <a:buNone/>
            </a:pPr>
            <a:r>
              <a:rPr lang="en-US" b="1" dirty="0">
                <a:solidFill>
                  <a:schemeClr val="tx2">
                    <a:lumMod val="60000"/>
                    <a:lumOff val="40000"/>
                  </a:schemeClr>
                </a:solidFill>
              </a:rPr>
              <a:t>Restated Points in Conclusion: </a:t>
            </a:r>
            <a:r>
              <a:rPr lang="en-US" dirty="0">
                <a:solidFill>
                  <a:schemeClr val="tx2">
                    <a:lumMod val="60000"/>
                    <a:lumOff val="40000"/>
                  </a:schemeClr>
                </a:solidFill>
              </a:rPr>
              <a:t>Disney makes clear which characters we can trust, which ones not to trust, and that Simba is more fulfilled after facing his traumatic past.</a:t>
            </a:r>
          </a:p>
          <a:p>
            <a:pPr marL="11113" lvl="1" indent="0">
              <a:buNone/>
            </a:pPr>
            <a:r>
              <a:rPr lang="en-US" b="1" dirty="0">
                <a:latin typeface="Calibri" charset="0"/>
                <a:ea typeface="ＭＳ Ｐゴシック" charset="0"/>
                <a:cs typeface="ＭＳ Ｐゴシック" charset="0"/>
              </a:rPr>
              <a:t>With a partner, restate the following points from the 3-point thesis (in different words).</a:t>
            </a:r>
            <a:r>
              <a:rPr lang="en-US" dirty="0"/>
              <a:t> </a:t>
            </a:r>
            <a:endParaRPr lang="en-US" dirty="0">
              <a:solidFill>
                <a:schemeClr val="tx2">
                  <a:lumMod val="60000"/>
                  <a:lumOff val="40000"/>
                </a:schemeClr>
              </a:solidFill>
            </a:endParaRPr>
          </a:p>
          <a:p>
            <a:pPr marL="457200" lvl="1" indent="0">
              <a:buNone/>
            </a:pPr>
            <a:r>
              <a:rPr lang="en-US" dirty="0">
                <a:solidFill>
                  <a:srgbClr val="002CFF"/>
                </a:solidFill>
                <a:latin typeface="Calibri" charset="0"/>
                <a:ea typeface="ＭＳ Ｐゴシック" charset="0"/>
              </a:rPr>
              <a:t>…because Lily’s (1) </a:t>
            </a:r>
            <a:r>
              <a:rPr lang="en-US" b="1" dirty="0">
                <a:solidFill>
                  <a:srgbClr val="002CFF"/>
                </a:solidFill>
                <a:latin typeface="Calibri" charset="0"/>
                <a:ea typeface="ＭＳ Ｐゴシック" charset="0"/>
              </a:rPr>
              <a:t>dominance of every conversation</a:t>
            </a:r>
            <a:r>
              <a:rPr lang="en-US" dirty="0">
                <a:solidFill>
                  <a:srgbClr val="002CFF"/>
                </a:solidFill>
                <a:latin typeface="Calibri" charset="0"/>
                <a:ea typeface="ＭＳ Ｐゴシック" charset="0"/>
              </a:rPr>
              <a:t>, (2) </a:t>
            </a:r>
            <a:r>
              <a:rPr lang="en-US" b="1" dirty="0">
                <a:solidFill>
                  <a:srgbClr val="002CFF"/>
                </a:solidFill>
                <a:latin typeface="Calibri" charset="0"/>
                <a:ea typeface="ＭＳ Ｐゴシック" charset="0"/>
              </a:rPr>
              <a:t>her repeated words of wisdom</a:t>
            </a:r>
            <a:r>
              <a:rPr lang="en-US" dirty="0">
                <a:solidFill>
                  <a:srgbClr val="002CFF"/>
                </a:solidFill>
                <a:latin typeface="Calibri" charset="0"/>
                <a:ea typeface="ＭＳ Ｐゴシック" charset="0"/>
              </a:rPr>
              <a:t>, and (3) </a:t>
            </a:r>
            <a:r>
              <a:rPr lang="en-US" b="1" dirty="0">
                <a:solidFill>
                  <a:srgbClr val="002CFF"/>
                </a:solidFill>
                <a:latin typeface="Calibri" charset="0"/>
                <a:ea typeface="ＭＳ Ｐゴシック" charset="0"/>
              </a:rPr>
              <a:t>her secret control of the entire community</a:t>
            </a:r>
          </a:p>
          <a:p>
            <a:pPr marL="457200" lvl="1" indent="0">
              <a:buNone/>
            </a:pPr>
            <a:r>
              <a:rPr lang="en-US" dirty="0">
                <a:solidFill>
                  <a:schemeClr val="tx2">
                    <a:lumMod val="60000"/>
                    <a:lumOff val="40000"/>
                  </a:schemeClr>
                </a:solidFill>
              </a:rPr>
              <a:t>Lowry shows this through Lily’s control of every discussion, her knowledge of every aspect of life, and her surreptitious enslavement of the community.</a:t>
            </a:r>
          </a:p>
        </p:txBody>
      </p:sp>
      <p:sp>
        <p:nvSpPr>
          <p:cNvPr id="5" name="Title 1"/>
          <p:cNvSpPr txBox="1">
            <a:spLocks/>
          </p:cNvSpPr>
          <p:nvPr/>
        </p:nvSpPr>
        <p:spPr bwMode="auto">
          <a:xfrm>
            <a:off x="812800" y="284163"/>
            <a:ext cx="10972800" cy="1143000"/>
          </a:xfrm>
          <a:prstGeom prst="rect">
            <a:avLst/>
          </a:prstGeom>
          <a:noFill/>
          <a:ln w="9525">
            <a:noFill/>
            <a:miter lim="800000"/>
            <a:headEnd/>
            <a:tailEnd/>
          </a:ln>
        </p:spPr>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2CFF"/>
                </a:solidFill>
                <a:effectLst/>
                <a:uLnTx/>
                <a:uFillTx/>
                <a:latin typeface="Calibri" charset="0"/>
                <a:ea typeface="ＭＳ Ｐゴシック" charset="0"/>
              </a:rPr>
              <a:t>Restate Your Points/Reasons</a:t>
            </a:r>
            <a:br>
              <a:rPr kumimoji="0" lang="en-US" sz="4400" b="0" i="0" u="none" strike="noStrike" kern="1200" cap="none" spc="0" normalizeH="0" baseline="0" noProof="0" dirty="0">
                <a:ln>
                  <a:noFill/>
                </a:ln>
                <a:solidFill>
                  <a:srgbClr val="002CFF"/>
                </a:solidFill>
                <a:effectLst/>
                <a:uLnTx/>
                <a:uFillTx/>
                <a:latin typeface="Calibri" charset="0"/>
                <a:ea typeface="ＭＳ Ｐゴシック" charset="0"/>
              </a:rPr>
            </a:br>
            <a:r>
              <a:rPr kumimoji="0" lang="en-US" sz="2800" b="0" i="0" u="none" strike="noStrike" kern="1200" cap="none" spc="0" normalizeH="0" baseline="0" noProof="0" dirty="0">
                <a:ln>
                  <a:noFill/>
                </a:ln>
                <a:solidFill>
                  <a:srgbClr val="002CFF"/>
                </a:solidFill>
                <a:effectLst/>
                <a:uLnTx/>
                <a:uFillTx/>
                <a:latin typeface="Calibri" charset="0"/>
                <a:ea typeface="ＭＳ Ｐゴシック" charset="0"/>
              </a:rPr>
              <a:t>(in a slightly different way)</a:t>
            </a:r>
            <a:endParaRPr kumimoji="0" lang="en-US" sz="4400" b="0" i="0" u="none" strike="noStrike" kern="1200" cap="none" spc="0" normalizeH="0" baseline="0" noProof="0" dirty="0">
              <a:ln>
                <a:noFill/>
              </a:ln>
              <a:solidFill>
                <a:srgbClr val="002CFF"/>
              </a:solidFill>
              <a:effectLst/>
              <a:uLnTx/>
              <a:uFillTx/>
              <a:latin typeface="Calibri" charset="0"/>
              <a:ea typeface="ＭＳ Ｐゴシック" charset="0"/>
            </a:endParaRPr>
          </a:p>
        </p:txBody>
      </p:sp>
    </p:spTree>
    <p:extLst>
      <p:ext uri="{BB962C8B-B14F-4D97-AF65-F5344CB8AC3E}">
        <p14:creationId xmlns:p14="http://schemas.microsoft.com/office/powerpoint/2010/main" val="1284871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3">
                                            <p:txEl>
                                              <p:pRg st="0" end="0"/>
                                            </p:txEl>
                                          </p:spTgt>
                                        </p:tgtEl>
                                      </p:cBhvr>
                                    </p:animEffect>
                                    <p:set>
                                      <p:cBhvr>
                                        <p:cTn id="22" dur="1" fill="hold">
                                          <p:stCondLst>
                                            <p:cond delay="499"/>
                                          </p:stCondLst>
                                        </p:cTn>
                                        <p:tgtEl>
                                          <p:spTgt spid="3">
                                            <p:txEl>
                                              <p:pRg st="0" end="0"/>
                                            </p:txEl>
                                          </p:spTgt>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3">
                                            <p:txEl>
                                              <p:pRg st="1" end="1"/>
                                            </p:txEl>
                                          </p:spTgt>
                                        </p:tgtEl>
                                      </p:cBhvr>
                                    </p:animEffect>
                                    <p:set>
                                      <p:cBhvr>
                                        <p:cTn id="25" dur="1" fill="hold">
                                          <p:stCondLst>
                                            <p:cond delay="499"/>
                                          </p:stCondLst>
                                        </p:cTn>
                                        <p:tgtEl>
                                          <p:spTgt spid="3">
                                            <p:txEl>
                                              <p:pRg st="1" end="1"/>
                                            </p:txEl>
                                          </p:spTgt>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3">
                                            <p:txEl>
                                              <p:pRg st="2" end="2"/>
                                            </p:txEl>
                                          </p:spTgt>
                                        </p:tgtEl>
                                      </p:cBhvr>
                                    </p:animEffect>
                                    <p:set>
                                      <p:cBhvr>
                                        <p:cTn id="28" dur="1" fill="hold">
                                          <p:stCondLst>
                                            <p:cond delay="499"/>
                                          </p:stCondLst>
                                        </p:cTn>
                                        <p:tgtEl>
                                          <p:spTgt spid="3">
                                            <p:txEl>
                                              <p:pRg st="2" end="2"/>
                                            </p:txEl>
                                          </p:spTgt>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500"/>
                                        <p:tgtEl>
                                          <p:spTgt spid="3">
                                            <p:txEl>
                                              <p:pRg st="3" end="3"/>
                                            </p:txEl>
                                          </p:spTgt>
                                        </p:tgtEl>
                                      </p:cBhvr>
                                    </p:animEffect>
                                  </p:childTnLst>
                                </p:cTn>
                              </p:par>
                            </p:childTnLst>
                          </p:cTn>
                        </p:par>
                        <p:par>
                          <p:cTn id="32" fill="hold">
                            <p:stCondLst>
                              <p:cond delay="500"/>
                            </p:stCondLst>
                            <p:childTnLst>
                              <p:par>
                                <p:cTn id="33" presetID="10" presetClass="entr" presetSubtype="0" fill="hold" nodeType="afterEffect">
                                  <p:stCondLst>
                                    <p:cond delay="200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normAutofit fontScale="90000"/>
          </a:bodyPr>
          <a:lstStyle/>
          <a:p>
            <a:pPr lvl="0">
              <a:spcBef>
                <a:spcPts val="0"/>
              </a:spcBef>
            </a:pPr>
            <a:r>
              <a:rPr lang="en-US" dirty="0">
                <a:solidFill>
                  <a:srgbClr val="002CFF"/>
                </a:solidFill>
                <a:latin typeface="Calibri" charset="0"/>
                <a:ea typeface="+mn-ea"/>
                <a:cs typeface="+mn-cs"/>
              </a:rPr>
              <a:t>Restate Your Points/Reasons</a:t>
            </a:r>
            <a:br>
              <a:rPr lang="en-US" dirty="0">
                <a:solidFill>
                  <a:srgbClr val="002CFF"/>
                </a:solidFill>
                <a:latin typeface="Calibri" charset="0"/>
                <a:ea typeface="+mn-ea"/>
                <a:cs typeface="+mn-cs"/>
              </a:rPr>
            </a:br>
            <a:r>
              <a:rPr lang="en-US" sz="2800" dirty="0">
                <a:solidFill>
                  <a:srgbClr val="002CFF"/>
                </a:solidFill>
                <a:latin typeface="Calibri" charset="0"/>
                <a:ea typeface="+mn-ea"/>
                <a:cs typeface="+mn-cs"/>
              </a:rPr>
              <a:t>(in a slightly different way)</a:t>
            </a:r>
            <a:endParaRPr lang="en-US" dirty="0">
              <a:solidFill>
                <a:srgbClr val="002CFF"/>
              </a:solidFill>
              <a:latin typeface="Calibri" charset="0"/>
              <a:ea typeface="+mn-ea"/>
              <a:cs typeface="+mn-cs"/>
            </a:endParaRPr>
          </a:p>
        </p:txBody>
      </p:sp>
      <p:sp>
        <p:nvSpPr>
          <p:cNvPr id="3" name="Content Placeholder 2"/>
          <p:cNvSpPr>
            <a:spLocks noGrp="1"/>
          </p:cNvSpPr>
          <p:nvPr>
            <p:ph idx="1"/>
          </p:nvPr>
        </p:nvSpPr>
        <p:spPr>
          <a:xfrm>
            <a:off x="609600" y="1600200"/>
            <a:ext cx="10972800" cy="2350698"/>
          </a:xfrm>
        </p:spPr>
        <p:txBody>
          <a:bodyPr>
            <a:normAutofit fontScale="92500" lnSpcReduction="10000"/>
          </a:bodyPr>
          <a:lstStyle/>
          <a:p>
            <a:pPr marL="0" indent="0">
              <a:buNone/>
            </a:pPr>
            <a:r>
              <a:rPr lang="en-US" dirty="0">
                <a:latin typeface="Calibri" charset="0"/>
                <a:ea typeface="ＭＳ Ｐゴシック" charset="0"/>
                <a:cs typeface="ＭＳ Ｐゴシック" charset="0"/>
              </a:rPr>
              <a:t>Now rewrite </a:t>
            </a:r>
            <a:r>
              <a:rPr lang="en-US" i="1" dirty="0">
                <a:latin typeface="Calibri" charset="0"/>
                <a:ea typeface="ＭＳ Ｐゴシック" charset="0"/>
                <a:cs typeface="ＭＳ Ｐゴシック" charset="0"/>
              </a:rPr>
              <a:t>your</a:t>
            </a:r>
            <a:r>
              <a:rPr lang="en-US" dirty="0">
                <a:latin typeface="Calibri" charset="0"/>
                <a:ea typeface="ＭＳ Ｐゴシック" charset="0"/>
                <a:cs typeface="ＭＳ Ｐゴシック" charset="0"/>
              </a:rPr>
              <a:t> points in different words in your Essay Organizer. Don’t forget to preface with something like “The reader knows this because…” or “The author shows this by/through”!</a:t>
            </a:r>
          </a:p>
          <a:p>
            <a:pPr marL="0" indent="0">
              <a:buNone/>
            </a:pPr>
            <a:endParaRPr lang="en-US" dirty="0">
              <a:latin typeface="Calibri" charset="0"/>
              <a:ea typeface="ＭＳ Ｐゴシック" charset="0"/>
              <a:cs typeface="ＭＳ Ｐゴシック" charset="0"/>
            </a:endParaRPr>
          </a:p>
          <a:p>
            <a:pPr marL="0" indent="0">
              <a:buNone/>
            </a:pPr>
            <a:r>
              <a:rPr lang="en-US" dirty="0">
                <a:latin typeface="Calibri" charset="0"/>
                <a:ea typeface="ＭＳ Ｐゴシック" charset="0"/>
                <a:cs typeface="ＭＳ Ｐゴシック" charset="0"/>
              </a:rPr>
              <a:t>Have a partner read it when you’re done.</a:t>
            </a:r>
          </a:p>
          <a:p>
            <a:pPr marL="0" indent="0">
              <a:buNone/>
            </a:pPr>
            <a:endParaRPr lang="en-US" b="1" dirty="0">
              <a:latin typeface="Calibri" charset="0"/>
              <a:ea typeface="ＭＳ Ｐゴシック" charset="0"/>
              <a:cs typeface="ＭＳ Ｐゴシック" charset="0"/>
            </a:endParaRPr>
          </a:p>
        </p:txBody>
      </p:sp>
      <p:pic>
        <p:nvPicPr>
          <p:cNvPr id="4" name="Picture 3">
            <a:extLst>
              <a:ext uri="{FF2B5EF4-FFF2-40B4-BE49-F238E27FC236}">
                <a16:creationId xmlns:a16="http://schemas.microsoft.com/office/drawing/2014/main" id="{B16F605D-F9A6-A146-A1C4-21CFE5DAF94B}"/>
              </a:ext>
            </a:extLst>
          </p:cNvPr>
          <p:cNvPicPr>
            <a:picLocks noChangeAspect="1"/>
          </p:cNvPicPr>
          <p:nvPr/>
        </p:nvPicPr>
        <p:blipFill rotWithShape="1">
          <a:blip r:embed="rId3"/>
          <a:srcRect l="122" t="23867" r="-122" b="44023"/>
          <a:stretch/>
        </p:blipFill>
        <p:spPr>
          <a:xfrm>
            <a:off x="302170" y="3950898"/>
            <a:ext cx="11587659" cy="2398144"/>
          </a:xfrm>
          <a:prstGeom prst="rect">
            <a:avLst/>
          </a:prstGeom>
        </p:spPr>
      </p:pic>
    </p:spTree>
    <p:extLst>
      <p:ext uri="{BB962C8B-B14F-4D97-AF65-F5344CB8AC3E}">
        <p14:creationId xmlns:p14="http://schemas.microsoft.com/office/powerpoint/2010/main" val="4670473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dirty="0">
                <a:solidFill>
                  <a:srgbClr val="00B050"/>
                </a:solidFill>
                <a:latin typeface="Calibri" charset="0"/>
                <a:ea typeface="ＭＳ Ｐゴシック" charset="0"/>
                <a:cs typeface="ＭＳ Ｐゴシック" charset="0"/>
              </a:rPr>
              <a:t>Catchy Final Ending</a:t>
            </a:r>
          </a:p>
        </p:txBody>
      </p:sp>
      <p:sp>
        <p:nvSpPr>
          <p:cNvPr id="3" name="Content Placeholder 2"/>
          <p:cNvSpPr>
            <a:spLocks noGrp="1"/>
          </p:cNvSpPr>
          <p:nvPr>
            <p:ph idx="1"/>
          </p:nvPr>
        </p:nvSpPr>
        <p:spPr>
          <a:xfrm>
            <a:off x="609600" y="1417641"/>
            <a:ext cx="10972800" cy="4708525"/>
          </a:xfrm>
        </p:spPr>
        <p:txBody>
          <a:bodyPr>
            <a:normAutofit lnSpcReduction="10000"/>
          </a:bodyPr>
          <a:lstStyle/>
          <a:p>
            <a:pPr>
              <a:lnSpc>
                <a:spcPct val="90000"/>
              </a:lnSpc>
            </a:pPr>
            <a:r>
              <a:rPr lang="en-US" sz="2700" dirty="0">
                <a:latin typeface="Calibri" charset="0"/>
                <a:ea typeface="ＭＳ Ｐゴシック" charset="0"/>
                <a:cs typeface="ＭＳ Ｐゴシック" charset="0"/>
              </a:rPr>
              <a:t>It’s sometimes hard to explain how to do a strong final statement. Much of it is just being able to </a:t>
            </a:r>
            <a:r>
              <a:rPr lang="ja-JP" altLang="en-US" sz="2700">
                <a:latin typeface="Calibri" charset="0"/>
                <a:ea typeface="ＭＳ Ｐゴシック" charset="0"/>
                <a:cs typeface="ＭＳ Ｐゴシック" charset="0"/>
              </a:rPr>
              <a:t>“</a:t>
            </a:r>
            <a:r>
              <a:rPr lang="en-US" sz="2700" dirty="0">
                <a:latin typeface="Calibri" charset="0"/>
                <a:ea typeface="ＭＳ Ｐゴシック" charset="0"/>
                <a:cs typeface="ＭＳ Ｐゴシック" charset="0"/>
              </a:rPr>
              <a:t>hear</a:t>
            </a:r>
            <a:r>
              <a:rPr lang="ja-JP" altLang="en-US" sz="2700" dirty="0">
                <a:latin typeface="Calibri" charset="0"/>
                <a:ea typeface="ＭＳ Ｐゴシック" charset="0"/>
                <a:cs typeface="ＭＳ Ｐゴシック" charset="0"/>
              </a:rPr>
              <a:t>”</a:t>
            </a:r>
            <a:r>
              <a:rPr lang="en-US" sz="2700" dirty="0">
                <a:latin typeface="Calibri" charset="0"/>
                <a:ea typeface="ＭＳ Ｐゴシック" charset="0"/>
                <a:cs typeface="ＭＳ Ｐゴシック" charset="0"/>
              </a:rPr>
              <a:t> the sound. Just like a chef learns to figure out just what a recipe needs by practice, you’ll learn as you mature what will make the best final statement.</a:t>
            </a:r>
          </a:p>
          <a:p>
            <a:pPr>
              <a:lnSpc>
                <a:spcPct val="90000"/>
              </a:lnSpc>
            </a:pPr>
            <a:r>
              <a:rPr lang="en-US" sz="2800" dirty="0"/>
              <a:t>Like a hook, it can be a rhetorical question, a quote, or an optimistic or pessimistic broad/general statement—often considering what lies ahead for humans (one of “hope or despair”).</a:t>
            </a:r>
          </a:p>
          <a:p>
            <a:pPr>
              <a:lnSpc>
                <a:spcPct val="90000"/>
              </a:lnSpc>
            </a:pPr>
            <a:r>
              <a:rPr lang="en-US" sz="2800" dirty="0">
                <a:latin typeface="Calibri" charset="0"/>
                <a:ea typeface="ＭＳ Ｐゴシック" charset="0"/>
                <a:cs typeface="ＭＳ Ｐゴシック" charset="0"/>
              </a:rPr>
              <a:t>Ask yourself, how does the book’s message apply to the world in general? What can the reader do with this information?</a:t>
            </a:r>
            <a:endParaRPr lang="en-US" sz="2400" dirty="0">
              <a:latin typeface="Calibri" charset="0"/>
              <a:ea typeface="ＭＳ Ｐゴシック" charset="0"/>
              <a:cs typeface="ＭＳ Ｐゴシック" charset="0"/>
            </a:endParaRPr>
          </a:p>
          <a:p>
            <a:pPr lvl="1">
              <a:lnSpc>
                <a:spcPct val="90000"/>
              </a:lnSpc>
            </a:pPr>
            <a:r>
              <a:rPr lang="en-US" sz="2400" dirty="0">
                <a:latin typeface="Calibri" charset="0"/>
                <a:ea typeface="ＭＳ Ｐゴシック" charset="0"/>
                <a:cs typeface="ＭＳ Ｐゴシック" charset="0"/>
              </a:rPr>
              <a:t>What does this book and/or the way these characters act say about how </a:t>
            </a:r>
            <a:r>
              <a:rPr lang="en-US" sz="2400" i="1" dirty="0">
                <a:latin typeface="Calibri" charset="0"/>
                <a:ea typeface="ＭＳ Ｐゴシック" charset="0"/>
                <a:cs typeface="ＭＳ Ｐゴシック" charset="0"/>
              </a:rPr>
              <a:t>we</a:t>
            </a:r>
            <a:r>
              <a:rPr lang="en-US" sz="2400" dirty="0">
                <a:latin typeface="Calibri" charset="0"/>
                <a:ea typeface="ＭＳ Ｐゴシック" charset="0"/>
                <a:cs typeface="ＭＳ Ｐゴシック" charset="0"/>
              </a:rPr>
              <a:t> should live? </a:t>
            </a:r>
            <a:endParaRPr lang="en-US" sz="2400" dirty="0"/>
          </a:p>
          <a:p>
            <a:pPr lvl="1">
              <a:lnSpc>
                <a:spcPct val="90000"/>
              </a:lnSpc>
            </a:pPr>
            <a:r>
              <a:rPr lang="en-US" sz="2400" dirty="0"/>
              <a:t>Or what will happen if we don’t take heed of the book’s message? </a:t>
            </a:r>
            <a:r>
              <a:rPr lang="en-US" sz="2400" i="1" dirty="0"/>
              <a:t>or</a:t>
            </a:r>
            <a:r>
              <a:rPr lang="en-US" sz="2400" dirty="0"/>
              <a:t> What will happen if we </a:t>
            </a:r>
            <a:r>
              <a:rPr lang="en-US" sz="2400" i="1" dirty="0"/>
              <a:t>do</a:t>
            </a:r>
            <a:r>
              <a:rPr lang="en-US" sz="2400" dirty="0"/>
              <a:t> take heed of it?</a:t>
            </a:r>
          </a:p>
        </p:txBody>
      </p:sp>
    </p:spTree>
    <p:extLst>
      <p:ext uri="{BB962C8B-B14F-4D97-AF65-F5344CB8AC3E}">
        <p14:creationId xmlns:p14="http://schemas.microsoft.com/office/powerpoint/2010/main" val="2299296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normAutofit/>
          </a:bodyPr>
          <a:lstStyle/>
          <a:p>
            <a:r>
              <a:rPr lang="en-US" dirty="0">
                <a:solidFill>
                  <a:srgbClr val="00B050"/>
                </a:solidFill>
                <a:latin typeface="Calibri" charset="0"/>
                <a:ea typeface="ＭＳ Ｐゴシック" charset="0"/>
                <a:cs typeface="ＭＳ Ｐゴシック" charset="0"/>
              </a:rPr>
              <a:t>Potential Catchy Endings</a:t>
            </a:r>
            <a:br>
              <a:rPr lang="en-US" sz="2200" dirty="0">
                <a:solidFill>
                  <a:srgbClr val="00B050"/>
                </a:solidFill>
                <a:latin typeface="Calibri" charset="0"/>
                <a:ea typeface="ＭＳ Ｐゴシック" charset="0"/>
                <a:cs typeface="ＭＳ Ｐゴシック" charset="0"/>
              </a:rPr>
            </a:br>
            <a:r>
              <a:rPr lang="en-US" sz="2200" dirty="0">
                <a:solidFill>
                  <a:srgbClr val="00B050"/>
                </a:solidFill>
                <a:latin typeface="Calibri" charset="0"/>
                <a:ea typeface="ＭＳ Ｐゴシック" charset="0"/>
                <a:cs typeface="ＭＳ Ｐゴシック" charset="0"/>
              </a:rPr>
              <a:t>(notice the text-to world connections from the movie to all of society)</a:t>
            </a:r>
          </a:p>
        </p:txBody>
      </p:sp>
      <p:sp>
        <p:nvSpPr>
          <p:cNvPr id="3" name="Content Placeholder 2"/>
          <p:cNvSpPr>
            <a:spLocks noGrp="1"/>
          </p:cNvSpPr>
          <p:nvPr>
            <p:ph idx="1"/>
          </p:nvPr>
        </p:nvSpPr>
        <p:spPr>
          <a:xfrm>
            <a:off x="396815" y="1417641"/>
            <a:ext cx="11455879" cy="5440359"/>
          </a:xfrm>
        </p:spPr>
        <p:txBody>
          <a:bodyPr>
            <a:normAutofit fontScale="85000" lnSpcReduction="20000"/>
          </a:bodyPr>
          <a:lstStyle/>
          <a:p>
            <a:pPr marL="0" indent="0">
              <a:buNone/>
            </a:pPr>
            <a:r>
              <a:rPr lang="en-US" sz="2800" b="1" dirty="0"/>
              <a:t>How is the message “One has to confront their past before they can move on from it” applicable to others?</a:t>
            </a:r>
          </a:p>
          <a:p>
            <a:pPr marL="0" indent="0">
              <a:buNone/>
            </a:pPr>
            <a:endParaRPr lang="en-US" sz="2800" dirty="0"/>
          </a:p>
          <a:p>
            <a:r>
              <a:rPr lang="en-US" sz="2800" dirty="0"/>
              <a:t>To quote John Quincy Adams, “who we are…is who we were.” As with Simba, the more people accept this, the healthier we’ll be as a society.</a:t>
            </a:r>
          </a:p>
          <a:p>
            <a:r>
              <a:rPr lang="en-US" sz="2800" dirty="0"/>
              <a:t>Society as a whole would be a lot healthier if people accepted, to quote John Quincy Adams, that “who we are…is who we were.”</a:t>
            </a:r>
          </a:p>
          <a:p>
            <a:r>
              <a:rPr lang="en-US" sz="2800" dirty="0"/>
              <a:t>In a sense, Simba becomes a symbol for all people who are dealing with past pain, abuse, and guilt—and a pathway for those who want to move on from it.</a:t>
            </a:r>
          </a:p>
          <a:p>
            <a:r>
              <a:rPr lang="en-US" sz="2800" dirty="0"/>
              <a:t>Those who, like Simba, run away from their past would be wise to learn from the movie, lest they continue to suffer. As George Santayana aptly said,  “Those who cannot remember the past are condemned to repeat it.”</a:t>
            </a:r>
          </a:p>
          <a:p>
            <a:r>
              <a:rPr lang="en-US" sz="2800" dirty="0"/>
              <a:t>Perhaps by heeding </a:t>
            </a:r>
            <a:r>
              <a:rPr lang="en-US" sz="2800" dirty="0" err="1"/>
              <a:t>Simba’s</a:t>
            </a:r>
            <a:r>
              <a:rPr lang="en-US" sz="2800" dirty="0"/>
              <a:t> example, people as a whole will stop taking their anger, their fears, and their guilt out on others. What a wonderful world that would be!</a:t>
            </a:r>
          </a:p>
          <a:p>
            <a:r>
              <a:rPr lang="en-US" sz="2800" dirty="0"/>
              <a:t>By ignoring Simba’s example, people are much more likely to take that past anger, fear, and guilt out on other people. What a scary thought!</a:t>
            </a:r>
          </a:p>
        </p:txBody>
      </p:sp>
    </p:spTree>
    <p:extLst>
      <p:ext uri="{BB962C8B-B14F-4D97-AF65-F5344CB8AC3E}">
        <p14:creationId xmlns:p14="http://schemas.microsoft.com/office/powerpoint/2010/main" val="3266645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xit" presetSubtype="0" fill="hold" nodeType="withEffect">
                                  <p:stCondLst>
                                    <p:cond delay="0"/>
                                  </p:stCondLst>
                                  <p:childTnLst>
                                    <p:animEffect transition="out" filter="fade">
                                      <p:cBhvr>
                                        <p:cTn id="14" dur="500"/>
                                        <p:tgtEl>
                                          <p:spTgt spid="3">
                                            <p:txEl>
                                              <p:pRg st="2" end="2"/>
                                            </p:txEl>
                                          </p:spTgt>
                                        </p:tgtEl>
                                      </p:cBhvr>
                                    </p:animEffect>
                                    <p:set>
                                      <p:cBhvr>
                                        <p:cTn id="15"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xit" presetSubtype="0" fill="hold" nodeType="withEffect">
                                  <p:stCondLst>
                                    <p:cond delay="0"/>
                                  </p:stCondLst>
                                  <p:childTnLst>
                                    <p:animEffect transition="out" filter="fade">
                                      <p:cBhvr>
                                        <p:cTn id="22" dur="500"/>
                                        <p:tgtEl>
                                          <p:spTgt spid="3">
                                            <p:txEl>
                                              <p:pRg st="3" end="3"/>
                                            </p:txEl>
                                          </p:spTgt>
                                        </p:tgtEl>
                                      </p:cBhvr>
                                    </p:animEffect>
                                    <p:set>
                                      <p:cBhvr>
                                        <p:cTn id="23"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xit" presetSubtype="0" fill="hold" nodeType="withEffect">
                                  <p:stCondLst>
                                    <p:cond delay="0"/>
                                  </p:stCondLst>
                                  <p:childTnLst>
                                    <p:animEffect transition="out" filter="fade">
                                      <p:cBhvr>
                                        <p:cTn id="30" dur="500"/>
                                        <p:tgtEl>
                                          <p:spTgt spid="3">
                                            <p:txEl>
                                              <p:pRg st="4" end="4"/>
                                            </p:txEl>
                                          </p:spTgt>
                                        </p:tgtEl>
                                      </p:cBhvr>
                                    </p:animEffect>
                                    <p:set>
                                      <p:cBhvr>
                                        <p:cTn id="31"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par>
                                <p:cTn id="37" presetID="10" presetClass="exit" presetSubtype="0" fill="hold" nodeType="withEffect">
                                  <p:stCondLst>
                                    <p:cond delay="0"/>
                                  </p:stCondLst>
                                  <p:childTnLst>
                                    <p:animEffect transition="out" filter="fade">
                                      <p:cBhvr>
                                        <p:cTn id="38" dur="500"/>
                                        <p:tgtEl>
                                          <p:spTgt spid="3">
                                            <p:txEl>
                                              <p:pRg st="5" end="5"/>
                                            </p:txEl>
                                          </p:spTgt>
                                        </p:tgtEl>
                                      </p:cBhvr>
                                    </p:animEffect>
                                    <p:set>
                                      <p:cBhvr>
                                        <p:cTn id="39" dur="1" fill="hold">
                                          <p:stCondLst>
                                            <p:cond delay="499"/>
                                          </p:stCondLst>
                                        </p:cTn>
                                        <p:tgtEl>
                                          <p:spTgt spid="3">
                                            <p:txEl>
                                              <p:pRg st="5" end="5"/>
                                            </p:txEl>
                                          </p:spTgt>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500"/>
                                        <p:tgtEl>
                                          <p:spTgt spid="3">
                                            <p:txEl>
                                              <p:pRg st="7" end="7"/>
                                            </p:txEl>
                                          </p:spTgt>
                                        </p:tgtEl>
                                      </p:cBhvr>
                                    </p:animEffect>
                                  </p:childTnLst>
                                </p:cTn>
                              </p:par>
                              <p:par>
                                <p:cTn id="45" presetID="10" presetClass="exit" presetSubtype="0" fill="hold" nodeType="withEffect">
                                  <p:stCondLst>
                                    <p:cond delay="0"/>
                                  </p:stCondLst>
                                  <p:childTnLst>
                                    <p:animEffect transition="out" filter="fade">
                                      <p:cBhvr>
                                        <p:cTn id="46" dur="500"/>
                                        <p:tgtEl>
                                          <p:spTgt spid="3">
                                            <p:txEl>
                                              <p:pRg st="6" end="6"/>
                                            </p:txEl>
                                          </p:spTgt>
                                        </p:tgtEl>
                                      </p:cBhvr>
                                    </p:animEffect>
                                    <p:set>
                                      <p:cBhvr>
                                        <p:cTn id="47" dur="1" fill="hold">
                                          <p:stCondLst>
                                            <p:cond delay="499"/>
                                          </p:stCondLst>
                                        </p:cTn>
                                        <p:tgtEl>
                                          <p:spTgt spid="3">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normAutofit/>
          </a:bodyPr>
          <a:lstStyle/>
          <a:p>
            <a:r>
              <a:rPr lang="en-US" dirty="0">
                <a:solidFill>
                  <a:srgbClr val="00B050"/>
                </a:solidFill>
                <a:latin typeface="Calibri" charset="0"/>
                <a:ea typeface="ＭＳ Ｐゴシック" charset="0"/>
                <a:cs typeface="ＭＳ Ｐゴシック" charset="0"/>
              </a:rPr>
              <a:t>Potential Catchy Endings</a:t>
            </a:r>
            <a:br>
              <a:rPr lang="en-US" sz="2200" dirty="0">
                <a:solidFill>
                  <a:srgbClr val="00B050"/>
                </a:solidFill>
                <a:latin typeface="Calibri" charset="0"/>
                <a:ea typeface="ＭＳ Ｐゴシック" charset="0"/>
                <a:cs typeface="ＭＳ Ｐゴシック" charset="0"/>
              </a:rPr>
            </a:br>
            <a:r>
              <a:rPr lang="en-US" sz="2200" dirty="0">
                <a:solidFill>
                  <a:srgbClr val="00B050"/>
                </a:solidFill>
                <a:latin typeface="Calibri" charset="0"/>
                <a:ea typeface="ＭＳ Ｐゴシック" charset="0"/>
                <a:cs typeface="ＭＳ Ｐゴシック" charset="0"/>
              </a:rPr>
              <a:t>(notice the text-to world connections from the movie to all of society)</a:t>
            </a:r>
          </a:p>
        </p:txBody>
      </p:sp>
      <p:sp>
        <p:nvSpPr>
          <p:cNvPr id="3" name="Content Placeholder 2"/>
          <p:cNvSpPr>
            <a:spLocks noGrp="1"/>
          </p:cNvSpPr>
          <p:nvPr>
            <p:ph idx="1"/>
          </p:nvPr>
        </p:nvSpPr>
        <p:spPr>
          <a:xfrm>
            <a:off x="396815" y="1417641"/>
            <a:ext cx="11455879" cy="5440359"/>
          </a:xfrm>
        </p:spPr>
        <p:txBody>
          <a:bodyPr>
            <a:normAutofit fontScale="85000" lnSpcReduction="20000"/>
          </a:bodyPr>
          <a:lstStyle/>
          <a:p>
            <a:pPr marL="0" indent="0">
              <a:buNone/>
            </a:pPr>
            <a:r>
              <a:rPr lang="en-US" sz="2800" b="1" dirty="0"/>
              <a:t>How is the message “One has to confront their past before they can move on from it” applicable to others?</a:t>
            </a:r>
          </a:p>
          <a:p>
            <a:pPr marL="0" indent="0">
              <a:buNone/>
            </a:pPr>
            <a:endParaRPr lang="en-US" sz="2800" dirty="0"/>
          </a:p>
          <a:p>
            <a:r>
              <a:rPr lang="en-US" sz="2800" dirty="0"/>
              <a:t>To quote John Quincy Adams, “who we are…is who we were.” As with Simba, the more people accept this, the healthier we’ll be as a society.</a:t>
            </a:r>
          </a:p>
          <a:p>
            <a:r>
              <a:rPr lang="en-US" sz="2800" dirty="0"/>
              <a:t>Society as a whole would be a lot healthier if people accepted, to quote John Quincy Adams, that “who we are…is who we were.”</a:t>
            </a:r>
          </a:p>
          <a:p>
            <a:r>
              <a:rPr lang="en-US" sz="2800" dirty="0"/>
              <a:t>In a sense, Simba becomes a symbol for all people who are dealing with past pain, abuse, and guilt—and a pathway for those who want to move on from it.</a:t>
            </a:r>
          </a:p>
          <a:p>
            <a:r>
              <a:rPr lang="en-US" sz="2800" dirty="0"/>
              <a:t>Those who, like Simba, run away from their past would be wise to learn from the movie, lest they continue to suffer. As George Santayana aptly said,  “Those who cannot remember the past are condemned to repeat it.”</a:t>
            </a:r>
          </a:p>
          <a:p>
            <a:r>
              <a:rPr lang="en-US" sz="2800" dirty="0"/>
              <a:t>Perhaps by heeding </a:t>
            </a:r>
            <a:r>
              <a:rPr lang="en-US" sz="2800" dirty="0" err="1"/>
              <a:t>Simba’s</a:t>
            </a:r>
            <a:r>
              <a:rPr lang="en-US" sz="2800" dirty="0"/>
              <a:t> example, people as a whole will stop taking their anger, their fears, and their guilt out on others. What a wonderful world that would be!</a:t>
            </a:r>
          </a:p>
          <a:p>
            <a:r>
              <a:rPr lang="en-US" sz="2800" dirty="0"/>
              <a:t>By ignoring Simba’s example, people are much more likely to take that past anger, fear, and guilt out on other people. What a scary thought!</a:t>
            </a:r>
          </a:p>
        </p:txBody>
      </p:sp>
    </p:spTree>
    <p:extLst>
      <p:ext uri="{BB962C8B-B14F-4D97-AF65-F5344CB8AC3E}">
        <p14:creationId xmlns:p14="http://schemas.microsoft.com/office/powerpoint/2010/main" val="20880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dirty="0">
                <a:solidFill>
                  <a:srgbClr val="00B050"/>
                </a:solidFill>
                <a:latin typeface="Calibri" charset="0"/>
                <a:ea typeface="ＭＳ Ｐゴシック" charset="0"/>
                <a:cs typeface="ＭＳ Ｐゴシック" charset="0"/>
              </a:rPr>
              <a:t>Catchy Final Ending</a:t>
            </a:r>
          </a:p>
        </p:txBody>
      </p:sp>
      <p:sp>
        <p:nvSpPr>
          <p:cNvPr id="3" name="Content Placeholder 2"/>
          <p:cNvSpPr>
            <a:spLocks noGrp="1"/>
          </p:cNvSpPr>
          <p:nvPr>
            <p:ph idx="1"/>
          </p:nvPr>
        </p:nvSpPr>
        <p:spPr>
          <a:xfrm>
            <a:off x="609600" y="1417641"/>
            <a:ext cx="10972800" cy="5172940"/>
          </a:xfrm>
        </p:spPr>
        <p:txBody>
          <a:bodyPr>
            <a:normAutofit lnSpcReduction="10000"/>
          </a:bodyPr>
          <a:lstStyle/>
          <a:p>
            <a:pPr marL="0" indent="0">
              <a:lnSpc>
                <a:spcPct val="90000"/>
              </a:lnSpc>
              <a:buNone/>
            </a:pPr>
            <a:r>
              <a:rPr lang="en-US" sz="2700" b="1" dirty="0">
                <a:latin typeface="Calibri" charset="0"/>
                <a:ea typeface="ＭＳ Ｐゴシック" charset="0"/>
                <a:cs typeface="ＭＳ Ｐゴシック" charset="0"/>
              </a:rPr>
              <a:t>Now write your catchy ending in the Essay Organizer! Have a partner look over it when you’re finished. </a:t>
            </a:r>
          </a:p>
          <a:p>
            <a:pPr marL="0" indent="0">
              <a:lnSpc>
                <a:spcPct val="90000"/>
              </a:lnSpc>
              <a:buNone/>
            </a:pPr>
            <a:endParaRPr lang="en-US" sz="2700" dirty="0">
              <a:latin typeface="Calibri" charset="0"/>
              <a:ea typeface="ＭＳ Ｐゴシック" charset="0"/>
              <a:cs typeface="ＭＳ Ｐゴシック" charset="0"/>
            </a:endParaRPr>
          </a:p>
          <a:p>
            <a:pPr marL="0" indent="0">
              <a:lnSpc>
                <a:spcPct val="90000"/>
              </a:lnSpc>
              <a:buNone/>
            </a:pPr>
            <a:r>
              <a:rPr lang="en-US" sz="2700" dirty="0">
                <a:solidFill>
                  <a:srgbClr val="00B050"/>
                </a:solidFill>
                <a:latin typeface="Calibri" charset="0"/>
                <a:ea typeface="ＭＳ Ｐゴシック" charset="0"/>
                <a:cs typeface="ＭＳ Ｐゴシック" charset="0"/>
              </a:rPr>
              <a:t>Remember:</a:t>
            </a:r>
          </a:p>
          <a:p>
            <a:pPr>
              <a:lnSpc>
                <a:spcPct val="90000"/>
              </a:lnSpc>
            </a:pPr>
            <a:r>
              <a:rPr lang="en-US" sz="2800" dirty="0"/>
              <a:t>Like a hook, it can be a rhetorical question, a quote, or an optimistic or pessimistic broad/general statement—often considering what lies ahead for humans (one of “hope or despair”).</a:t>
            </a:r>
          </a:p>
          <a:p>
            <a:pPr>
              <a:lnSpc>
                <a:spcPct val="90000"/>
              </a:lnSpc>
            </a:pPr>
            <a:r>
              <a:rPr lang="en-US" sz="2800" dirty="0">
                <a:latin typeface="Calibri" charset="0"/>
                <a:ea typeface="ＭＳ Ｐゴシック" charset="0"/>
                <a:cs typeface="ＭＳ Ｐゴシック" charset="0"/>
              </a:rPr>
              <a:t>Ask yourself, how does the book’s message apply to the world in general? What can the reader do with this information?</a:t>
            </a:r>
            <a:endParaRPr lang="en-US" sz="2400" dirty="0">
              <a:latin typeface="Calibri" charset="0"/>
              <a:ea typeface="ＭＳ Ｐゴシック" charset="0"/>
              <a:cs typeface="ＭＳ Ｐゴシック" charset="0"/>
            </a:endParaRPr>
          </a:p>
          <a:p>
            <a:pPr lvl="1">
              <a:lnSpc>
                <a:spcPct val="90000"/>
              </a:lnSpc>
            </a:pPr>
            <a:r>
              <a:rPr lang="en-US" sz="2400" dirty="0">
                <a:latin typeface="Calibri" charset="0"/>
                <a:ea typeface="ＭＳ Ｐゴシック" charset="0"/>
                <a:cs typeface="ＭＳ Ｐゴシック" charset="0"/>
              </a:rPr>
              <a:t>What does this book and/or the way these characters act say about how </a:t>
            </a:r>
            <a:r>
              <a:rPr lang="en-US" sz="2400" i="1" dirty="0">
                <a:latin typeface="Calibri" charset="0"/>
                <a:ea typeface="ＭＳ Ｐゴシック" charset="0"/>
                <a:cs typeface="ＭＳ Ｐゴシック" charset="0"/>
              </a:rPr>
              <a:t>we</a:t>
            </a:r>
            <a:r>
              <a:rPr lang="en-US" sz="2400" dirty="0">
                <a:latin typeface="Calibri" charset="0"/>
                <a:ea typeface="ＭＳ Ｐゴシック" charset="0"/>
                <a:cs typeface="ＭＳ Ｐゴシック" charset="0"/>
              </a:rPr>
              <a:t> should live? </a:t>
            </a:r>
            <a:endParaRPr lang="en-US" sz="2400" dirty="0"/>
          </a:p>
          <a:p>
            <a:pPr lvl="1">
              <a:lnSpc>
                <a:spcPct val="90000"/>
              </a:lnSpc>
            </a:pPr>
            <a:r>
              <a:rPr lang="en-US" sz="2400" dirty="0"/>
              <a:t>What will happen if we don’t take heed of the book’s message? </a:t>
            </a:r>
            <a:r>
              <a:rPr lang="en-US" sz="2400" i="1" dirty="0"/>
              <a:t>or</a:t>
            </a:r>
            <a:r>
              <a:rPr lang="en-US" sz="2400" dirty="0"/>
              <a:t> What will happen if we </a:t>
            </a:r>
            <a:r>
              <a:rPr lang="en-US" sz="2400" i="1" dirty="0"/>
              <a:t>do</a:t>
            </a:r>
            <a:r>
              <a:rPr lang="en-US" sz="2400" dirty="0"/>
              <a:t> take heed of it?</a:t>
            </a:r>
          </a:p>
        </p:txBody>
      </p:sp>
    </p:spTree>
    <p:extLst>
      <p:ext uri="{BB962C8B-B14F-4D97-AF65-F5344CB8AC3E}">
        <p14:creationId xmlns:p14="http://schemas.microsoft.com/office/powerpoint/2010/main" val="30524629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Conclusion (Pg. 7)</a:t>
            </a:r>
          </a:p>
        </p:txBody>
      </p:sp>
      <p:sp>
        <p:nvSpPr>
          <p:cNvPr id="3" name="Content Placeholder 2"/>
          <p:cNvSpPr>
            <a:spLocks noGrp="1"/>
          </p:cNvSpPr>
          <p:nvPr>
            <p:ph idx="1"/>
          </p:nvPr>
        </p:nvSpPr>
        <p:spPr/>
        <p:txBody>
          <a:bodyPr>
            <a:normAutofit/>
          </a:bodyPr>
          <a:lstStyle/>
          <a:p>
            <a:pPr marL="0" indent="0">
              <a:buNone/>
            </a:pPr>
            <a:r>
              <a:rPr lang="en-US" b="1" dirty="0">
                <a:solidFill>
                  <a:srgbClr val="FF0000"/>
                </a:solidFill>
              </a:rPr>
              <a:t>	In conclusion, Disney stresses that only by facing one’s past demons can one truly look to the future. </a:t>
            </a:r>
            <a:r>
              <a:rPr lang="en-US" b="1" dirty="0">
                <a:solidFill>
                  <a:srgbClr val="002CFF"/>
                </a:solidFill>
              </a:rPr>
              <a:t>He drives home this point by differentiating between good and bad advice, and making clear that Simba is happier after confronting his traumatic childhood. </a:t>
            </a:r>
            <a:r>
              <a:rPr lang="en-US" b="1" dirty="0">
                <a:solidFill>
                  <a:srgbClr val="00B050"/>
                </a:solidFill>
              </a:rPr>
              <a:t>This movie is a perfect wake-up call to many people who continue to be held back because of trauma or guilt from their past. In a sense, Simba becomes a symbol for everyone who’s dealing with past pain, abuse, and guilt—and a pathway for those who want to move on from it.</a:t>
            </a:r>
          </a:p>
        </p:txBody>
      </p:sp>
      <p:sp>
        <p:nvSpPr>
          <p:cNvPr id="4" name="Title 1">
            <a:extLst>
              <a:ext uri="{FF2B5EF4-FFF2-40B4-BE49-F238E27FC236}">
                <a16:creationId xmlns:a16="http://schemas.microsoft.com/office/drawing/2014/main" id="{294893A3-B93A-BA4D-964A-41ECB218D8E8}"/>
              </a:ext>
            </a:extLst>
          </p:cNvPr>
          <p:cNvSpPr txBox="1">
            <a:spLocks/>
          </p:cNvSpPr>
          <p:nvPr/>
        </p:nvSpPr>
        <p:spPr>
          <a:xfrm>
            <a:off x="434196" y="6275631"/>
            <a:ext cx="10972800" cy="464418"/>
          </a:xfrm>
          <a:prstGeom prst="rect">
            <a:avLst/>
          </a:prstGeom>
        </p:spPr>
        <p:txBody>
          <a:bodyPr vert="horz" lIns="91440" tIns="45720" rIns="91440" bIns="45720" rtlCol="0" anchor="ctr">
            <a:normAutofit fontScale="6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charset="0"/>
                <a:ea typeface="+mj-ea"/>
                <a:cs typeface="+mj-cs"/>
              </a:rPr>
              <a:t>There’s another example on Page 5</a:t>
            </a:r>
          </a:p>
        </p:txBody>
      </p:sp>
    </p:spTree>
    <p:extLst>
      <p:ext uri="{BB962C8B-B14F-4D97-AF65-F5344CB8AC3E}">
        <p14:creationId xmlns:p14="http://schemas.microsoft.com/office/powerpoint/2010/main" val="587930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pPr eaLnBrk="1" hangingPunct="1"/>
            <a:r>
              <a:rPr lang="en-US" b="1" dirty="0">
                <a:solidFill>
                  <a:srgbClr val="074AFF"/>
                </a:solidFill>
                <a:latin typeface="Calibri" charset="0"/>
              </a:rPr>
              <a:t>Topic Sentences</a:t>
            </a:r>
          </a:p>
        </p:txBody>
      </p:sp>
      <p:sp>
        <p:nvSpPr>
          <p:cNvPr id="3" name="Content Placeholder 2"/>
          <p:cNvSpPr>
            <a:spLocks noGrp="1"/>
          </p:cNvSpPr>
          <p:nvPr>
            <p:ph idx="1"/>
          </p:nvPr>
        </p:nvSpPr>
        <p:spPr>
          <a:xfrm>
            <a:off x="609599" y="1417637"/>
            <a:ext cx="10972801" cy="5403291"/>
          </a:xfrm>
        </p:spPr>
        <p:txBody>
          <a:bodyPr>
            <a:noAutofit/>
          </a:bodyPr>
          <a:lstStyle/>
          <a:p>
            <a:pPr marL="0" indent="0">
              <a:buNone/>
              <a:defRPr/>
            </a:pPr>
            <a:r>
              <a:rPr lang="en-US" sz="5000" dirty="0"/>
              <a:t>Your turn! Based on your thesis, write all three of your </a:t>
            </a:r>
            <a:r>
              <a:rPr lang="en-US" sz="5000" u="sng" dirty="0"/>
              <a:t>topic sentences</a:t>
            </a:r>
            <a:r>
              <a:rPr lang="en-US" sz="5000" dirty="0"/>
              <a:t> in the outline on pages 12-14.</a:t>
            </a:r>
            <a:endParaRPr lang="en-US" sz="5000" dirty="0">
              <a:solidFill>
                <a:srgbClr val="074AFF"/>
              </a:solidFill>
            </a:endParaRPr>
          </a:p>
        </p:txBody>
      </p:sp>
    </p:spTree>
    <p:extLst>
      <p:ext uri="{BB962C8B-B14F-4D97-AF65-F5344CB8AC3E}">
        <p14:creationId xmlns:p14="http://schemas.microsoft.com/office/powerpoint/2010/main" val="33817168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r>
              <a:rPr lang="en-US" dirty="0">
                <a:latin typeface="Calibri" charset="0"/>
              </a:rPr>
              <a:t>Conclusion</a:t>
            </a:r>
          </a:p>
        </p:txBody>
      </p:sp>
      <p:sp>
        <p:nvSpPr>
          <p:cNvPr id="54274" name="Content Placeholder 2"/>
          <p:cNvSpPr>
            <a:spLocks noGrp="1"/>
          </p:cNvSpPr>
          <p:nvPr>
            <p:ph idx="1"/>
          </p:nvPr>
        </p:nvSpPr>
        <p:spPr/>
        <p:txBody>
          <a:bodyPr>
            <a:normAutofit/>
          </a:bodyPr>
          <a:lstStyle/>
          <a:p>
            <a:pPr marL="0" indent="0" algn="ctr">
              <a:buNone/>
            </a:pPr>
            <a:r>
              <a:rPr lang="en-US" dirty="0">
                <a:latin typeface="Calibri" charset="0"/>
              </a:rPr>
              <a:t>Woohoo! You’ve finished your conclusion!</a:t>
            </a:r>
          </a:p>
        </p:txBody>
      </p:sp>
      <p:pic>
        <p:nvPicPr>
          <p:cNvPr id="3" name="Picture 2">
            <a:extLst>
              <a:ext uri="{FF2B5EF4-FFF2-40B4-BE49-F238E27FC236}">
                <a16:creationId xmlns:a16="http://schemas.microsoft.com/office/drawing/2014/main" id="{AA9791EC-8AB7-D44E-8867-A977FC66A979}"/>
              </a:ext>
            </a:extLst>
          </p:cNvPr>
          <p:cNvPicPr>
            <a:picLocks noChangeAspect="1"/>
          </p:cNvPicPr>
          <p:nvPr/>
        </p:nvPicPr>
        <p:blipFill>
          <a:blip r:embed="rId2"/>
          <a:stretch>
            <a:fillRect/>
          </a:stretch>
        </p:blipFill>
        <p:spPr>
          <a:xfrm>
            <a:off x="2421931" y="2696832"/>
            <a:ext cx="7348138" cy="3031107"/>
          </a:xfrm>
          <a:prstGeom prst="rect">
            <a:avLst/>
          </a:prstGeom>
        </p:spPr>
      </p:pic>
    </p:spTree>
    <p:extLst>
      <p:ext uri="{BB962C8B-B14F-4D97-AF65-F5344CB8AC3E}">
        <p14:creationId xmlns:p14="http://schemas.microsoft.com/office/powerpoint/2010/main" val="2892421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Body Paragraphs</a:t>
            </a:r>
          </a:p>
        </p:txBody>
      </p:sp>
      <p:sp>
        <p:nvSpPr>
          <p:cNvPr id="3" name="Content Placeholder 2"/>
          <p:cNvSpPr>
            <a:spLocks noGrp="1"/>
          </p:cNvSpPr>
          <p:nvPr>
            <p:ph idx="1"/>
          </p:nvPr>
        </p:nvSpPr>
        <p:spPr>
          <a:xfrm>
            <a:off x="753762" y="1417638"/>
            <a:ext cx="10828638" cy="5440362"/>
          </a:xfrm>
        </p:spPr>
        <p:txBody>
          <a:bodyPr>
            <a:normAutofit/>
          </a:bodyPr>
          <a:lstStyle/>
          <a:p>
            <a:pPr marL="0" indent="0">
              <a:buNone/>
            </a:pPr>
            <a:r>
              <a:rPr lang="en-US" sz="3600" dirty="0"/>
              <a:t>Every one of your paragraphs is an argument, and the reader doesn’t automatically believe you. It’s a court case. Ask yourself, “What do I need to prove to the jury in this paragraph?”</a:t>
            </a:r>
          </a:p>
          <a:p>
            <a:pPr lvl="1"/>
            <a:r>
              <a:rPr lang="en-US" sz="3200" dirty="0"/>
              <a:t>One way Lowry shows this message is by highlighting the immorality of Father.</a:t>
            </a:r>
          </a:p>
          <a:p>
            <a:pPr lvl="1"/>
            <a:r>
              <a:rPr lang="en-US" sz="3200" dirty="0"/>
              <a:t>In addition, Mr. Sir maintains power through fear.</a:t>
            </a:r>
          </a:p>
          <a:p>
            <a:pPr lvl="1"/>
            <a:r>
              <a:rPr lang="en-US" sz="3200" dirty="0"/>
              <a:t>Finally, Olaf’s the worst character because he’s really annoying.</a:t>
            </a:r>
          </a:p>
        </p:txBody>
      </p:sp>
    </p:spTree>
    <p:extLst>
      <p:ext uri="{BB962C8B-B14F-4D97-AF65-F5344CB8AC3E}">
        <p14:creationId xmlns:p14="http://schemas.microsoft.com/office/powerpoint/2010/main" val="4030725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BEBA8EAE-BF5A-486C-A8C5-ECC9F3942E4B}">
                <a14:imgProps xmlns:a14="http://schemas.microsoft.com/office/drawing/2010/main">
                  <a14:imgLayer r:embed="rId3">
                    <a14:imgEffect>
                      <a14:backgroundRemoval t="320" b="100000" l="546" r="99345"/>
                    </a14:imgEffect>
                  </a14:imgLayer>
                </a14:imgProps>
              </a:ext>
            </a:extLst>
          </a:blip>
          <a:stretch>
            <a:fillRect/>
          </a:stretch>
        </p:blipFill>
        <p:spPr>
          <a:xfrm>
            <a:off x="8605560" y="3164776"/>
            <a:ext cx="3210480" cy="3287588"/>
          </a:xfrm>
          <a:prstGeom prst="rect">
            <a:avLst/>
          </a:prstGeom>
        </p:spPr>
      </p:pic>
      <p:sp>
        <p:nvSpPr>
          <p:cNvPr id="6" name="TextBox 5"/>
          <p:cNvSpPr txBox="1"/>
          <p:nvPr/>
        </p:nvSpPr>
        <p:spPr>
          <a:xfrm>
            <a:off x="602723" y="480097"/>
            <a:ext cx="4424461" cy="1569660"/>
          </a:xfrm>
          <a:prstGeom prst="rect">
            <a:avLst/>
          </a:prstGeom>
          <a:solidFill>
            <a:srgbClr val="FFFFFF"/>
          </a:solidFill>
        </p:spPr>
        <p:txBody>
          <a:bodyPr wrap="square" rtlCol="0">
            <a:spAutoFit/>
          </a:bodyPr>
          <a:lstStyle/>
          <a:p>
            <a:pPr defTabSz="457200"/>
            <a:r>
              <a:rPr lang="en-US" sz="3200" dirty="0">
                <a:solidFill>
                  <a:prstClr val="black"/>
                </a:solidFill>
                <a:latin typeface="Calibri"/>
              </a:rPr>
              <a:t>Your goal is to convince the jury, to prove each one of your paragraphs. </a:t>
            </a:r>
          </a:p>
        </p:txBody>
      </p:sp>
      <p:pic>
        <p:nvPicPr>
          <p:cNvPr id="7" name="Picture 6">
            <a:extLst>
              <a:ext uri="{FF2B5EF4-FFF2-40B4-BE49-F238E27FC236}">
                <a16:creationId xmlns:a16="http://schemas.microsoft.com/office/drawing/2014/main" id="{47006887-8C1F-0E40-B9FC-9A7B2345D6D2}"/>
              </a:ext>
            </a:extLst>
          </p:cNvPr>
          <p:cNvPicPr>
            <a:picLocks noChangeAspect="1"/>
          </p:cNvPicPr>
          <p:nvPr/>
        </p:nvPicPr>
        <p:blipFill>
          <a:blip r:embed="rId4"/>
          <a:stretch>
            <a:fillRect/>
          </a:stretch>
        </p:blipFill>
        <p:spPr>
          <a:xfrm>
            <a:off x="1352776" y="3164776"/>
            <a:ext cx="2514600" cy="3467100"/>
          </a:xfrm>
          <a:prstGeom prst="rect">
            <a:avLst/>
          </a:prstGeom>
        </p:spPr>
      </p:pic>
      <p:sp>
        <p:nvSpPr>
          <p:cNvPr id="10" name="Oval Callout 9">
            <a:extLst>
              <a:ext uri="{FF2B5EF4-FFF2-40B4-BE49-F238E27FC236}">
                <a16:creationId xmlns:a16="http://schemas.microsoft.com/office/drawing/2014/main" id="{4C247582-A06D-7B41-A835-9BB98E36FBE0}"/>
              </a:ext>
            </a:extLst>
          </p:cNvPr>
          <p:cNvSpPr/>
          <p:nvPr/>
        </p:nvSpPr>
        <p:spPr>
          <a:xfrm>
            <a:off x="3553619" y="2992248"/>
            <a:ext cx="3675318" cy="1912307"/>
          </a:xfrm>
          <a:prstGeom prst="wedgeEllipseCallout">
            <a:avLst>
              <a:gd name="adj1" fmla="val -69946"/>
              <a:gd name="adj2" fmla="val 2696"/>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3600" dirty="0">
                <a:solidFill>
                  <a:prstClr val="black"/>
                </a:solidFill>
                <a:latin typeface="Calibri"/>
              </a:rPr>
              <a:t>A lawyer now I be</a:t>
            </a:r>
          </a:p>
        </p:txBody>
      </p:sp>
    </p:spTree>
    <p:extLst>
      <p:ext uri="{BB962C8B-B14F-4D97-AF65-F5344CB8AC3E}">
        <p14:creationId xmlns:p14="http://schemas.microsoft.com/office/powerpoint/2010/main" val="25902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93CE2C4-49CD-9242-AF15-C390484CF2D7}"/>
              </a:ext>
            </a:extLst>
          </p:cNvPr>
          <p:cNvPicPr>
            <a:picLocks noChangeAspect="1"/>
          </p:cNvPicPr>
          <p:nvPr/>
        </p:nvPicPr>
        <p:blipFill>
          <a:blip r:embed="rId2"/>
          <a:stretch>
            <a:fillRect/>
          </a:stretch>
        </p:blipFill>
        <p:spPr>
          <a:xfrm>
            <a:off x="402077" y="3142628"/>
            <a:ext cx="2514600" cy="3467100"/>
          </a:xfrm>
          <a:prstGeom prst="rect">
            <a:avLst/>
          </a:prstGeom>
        </p:spPr>
      </p:pic>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backgroundRemoval t="320" b="100000" l="546" r="99345"/>
                    </a14:imgEffect>
                  </a14:imgLayer>
                </a14:imgProps>
              </a:ext>
            </a:extLst>
          </a:blip>
          <a:stretch>
            <a:fillRect/>
          </a:stretch>
        </p:blipFill>
        <p:spPr>
          <a:xfrm>
            <a:off x="7351925" y="3479047"/>
            <a:ext cx="3210480" cy="3287588"/>
          </a:xfrm>
          <a:prstGeom prst="rect">
            <a:avLst/>
          </a:prstGeom>
        </p:spPr>
      </p:pic>
      <p:sp>
        <p:nvSpPr>
          <p:cNvPr id="3" name="Oval Callout 2"/>
          <p:cNvSpPr/>
          <p:nvPr/>
        </p:nvSpPr>
        <p:spPr>
          <a:xfrm>
            <a:off x="2269633" y="1007890"/>
            <a:ext cx="3879169" cy="2277947"/>
          </a:xfrm>
          <a:prstGeom prst="wedgeEllipseCallout">
            <a:avLst>
              <a:gd name="adj1" fmla="val -52156"/>
              <a:gd name="adj2" fmla="val 70103"/>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3600" dirty="0">
                <a:solidFill>
                  <a:prstClr val="black"/>
                </a:solidFill>
                <a:latin typeface="Calibri"/>
              </a:rPr>
              <a:t>Ladies and gentleman of the jury…</a:t>
            </a:r>
          </a:p>
        </p:txBody>
      </p:sp>
      <p:sp>
        <p:nvSpPr>
          <p:cNvPr id="5" name="Title 4">
            <a:extLst>
              <a:ext uri="{FF2B5EF4-FFF2-40B4-BE49-F238E27FC236}">
                <a16:creationId xmlns:a16="http://schemas.microsoft.com/office/drawing/2014/main" id="{D6E22227-6EE0-1C4A-A5EB-443499A60B30}"/>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54201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C1A43C6-BE6B-5A42-A532-8DBE3F409090}"/>
              </a:ext>
            </a:extLst>
          </p:cNvPr>
          <p:cNvPicPr>
            <a:picLocks noChangeAspect="1"/>
          </p:cNvPicPr>
          <p:nvPr/>
        </p:nvPicPr>
        <p:blipFill>
          <a:blip r:embed="rId3"/>
          <a:stretch>
            <a:fillRect/>
          </a:stretch>
        </p:blipFill>
        <p:spPr>
          <a:xfrm>
            <a:off x="590460" y="3113018"/>
            <a:ext cx="2514600" cy="3467100"/>
          </a:xfrm>
          <a:prstGeom prst="rect">
            <a:avLst/>
          </a:prstGeom>
        </p:spPr>
      </p:pic>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backgroundRemoval t="320" b="100000" l="546" r="99345"/>
                    </a14:imgEffect>
                  </a14:imgLayer>
                </a14:imgProps>
              </a:ext>
            </a:extLst>
          </a:blip>
          <a:stretch>
            <a:fillRect/>
          </a:stretch>
        </p:blipFill>
        <p:spPr>
          <a:xfrm>
            <a:off x="7351925" y="3485047"/>
            <a:ext cx="3210480" cy="3287588"/>
          </a:xfrm>
          <a:prstGeom prst="rect">
            <a:avLst/>
          </a:prstGeom>
        </p:spPr>
      </p:pic>
      <p:grpSp>
        <p:nvGrpSpPr>
          <p:cNvPr id="6" name="Group 5"/>
          <p:cNvGrpSpPr/>
          <p:nvPr/>
        </p:nvGrpSpPr>
        <p:grpSpPr>
          <a:xfrm>
            <a:off x="1786209" y="846138"/>
            <a:ext cx="4979088" cy="2484624"/>
            <a:chOff x="1496957" y="1417638"/>
            <a:chExt cx="4197014" cy="2277947"/>
          </a:xfrm>
        </p:grpSpPr>
        <p:sp>
          <p:nvSpPr>
            <p:cNvPr id="3" name="Oval Callout 2"/>
            <p:cNvSpPr/>
            <p:nvPr/>
          </p:nvSpPr>
          <p:spPr>
            <a:xfrm>
              <a:off x="1496957" y="1417638"/>
              <a:ext cx="4197014" cy="2277947"/>
            </a:xfrm>
            <a:prstGeom prst="wedgeEllipseCallout">
              <a:avLst>
                <a:gd name="adj1" fmla="val -47174"/>
                <a:gd name="adj2" fmla="val 67678"/>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3200" dirty="0">
                <a:solidFill>
                  <a:prstClr val="black"/>
                </a:solidFill>
                <a:latin typeface="Calibri"/>
              </a:endParaRPr>
            </a:p>
          </p:txBody>
        </p:sp>
        <p:sp>
          <p:nvSpPr>
            <p:cNvPr id="5" name="TextBox 4"/>
            <p:cNvSpPr txBox="1"/>
            <p:nvPr/>
          </p:nvSpPr>
          <p:spPr>
            <a:xfrm>
              <a:off x="2065338" y="1771782"/>
              <a:ext cx="3456610" cy="1439092"/>
            </a:xfrm>
            <a:prstGeom prst="rect">
              <a:avLst/>
            </a:prstGeom>
            <a:noFill/>
          </p:spPr>
          <p:txBody>
            <a:bodyPr wrap="square" rtlCol="0">
              <a:spAutoFit/>
            </a:bodyPr>
            <a:lstStyle/>
            <a:p>
              <a:pPr defTabSz="457200"/>
              <a:r>
                <a:rPr lang="en-US" sz="2400" dirty="0">
                  <a:solidFill>
                    <a:prstClr val="black"/>
                  </a:solidFill>
                  <a:latin typeface="Calibri"/>
                </a:rPr>
                <a:t>Today I’m going to show you that </a:t>
              </a:r>
              <a:r>
                <a:rPr lang="en-US" sz="2400" b="1" dirty="0">
                  <a:solidFill>
                    <a:srgbClr val="FF0000"/>
                  </a:solidFill>
                  <a:latin typeface="Calibri"/>
                </a:rPr>
                <a:t>the message of </a:t>
              </a:r>
              <a:r>
                <a:rPr lang="en-US" sz="2400" b="1" i="1" dirty="0">
                  <a:solidFill>
                    <a:srgbClr val="FF0000"/>
                  </a:solidFill>
                  <a:latin typeface="Calibri"/>
                </a:rPr>
                <a:t>The Hunger Games</a:t>
              </a:r>
              <a:r>
                <a:rPr lang="en-US" sz="2400" b="1" dirty="0">
                  <a:solidFill>
                    <a:srgbClr val="FF0000"/>
                  </a:solidFill>
                  <a:latin typeface="Calibri"/>
                </a:rPr>
                <a:t> is that freedom is more important than life.</a:t>
              </a:r>
              <a:endParaRPr lang="en-US" sz="2400" b="1" i="1" dirty="0">
                <a:solidFill>
                  <a:srgbClr val="FF0000"/>
                </a:solidFill>
                <a:latin typeface="Calibri"/>
              </a:endParaRPr>
            </a:p>
          </p:txBody>
        </p:sp>
      </p:grpSp>
      <p:sp>
        <p:nvSpPr>
          <p:cNvPr id="10" name="TextBox 9"/>
          <p:cNvSpPr txBox="1"/>
          <p:nvPr/>
        </p:nvSpPr>
        <p:spPr>
          <a:xfrm>
            <a:off x="7747001" y="1417638"/>
            <a:ext cx="3510004" cy="1077218"/>
          </a:xfrm>
          <a:prstGeom prst="rect">
            <a:avLst/>
          </a:prstGeom>
          <a:solidFill>
            <a:srgbClr val="FFFFFF"/>
          </a:solidFill>
          <a:ln>
            <a:solidFill>
              <a:schemeClr val="tx1"/>
            </a:solidFill>
          </a:ln>
        </p:spPr>
        <p:txBody>
          <a:bodyPr wrap="square" rtlCol="0">
            <a:spAutoFit/>
          </a:bodyPr>
          <a:lstStyle/>
          <a:p>
            <a:pPr defTabSz="457200"/>
            <a:r>
              <a:rPr lang="en-US" sz="3200" dirty="0">
                <a:solidFill>
                  <a:prstClr val="black"/>
                </a:solidFill>
                <a:latin typeface="Calibri"/>
              </a:rPr>
              <a:t>This is your thesis (w/o the 3 points).</a:t>
            </a:r>
          </a:p>
        </p:txBody>
      </p:sp>
    </p:spTree>
    <p:extLst>
      <p:ext uri="{BB962C8B-B14F-4D97-AF65-F5344CB8AC3E}">
        <p14:creationId xmlns:p14="http://schemas.microsoft.com/office/powerpoint/2010/main" val="3004353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{9F66535E-676E-2E49-8588-8ADA3A4A29FC}tf10001064</Template>
  <TotalTime>2097</TotalTime>
  <Words>4787</Words>
  <Application>Microsoft Macintosh PowerPoint</Application>
  <PresentationFormat>Widescreen</PresentationFormat>
  <Paragraphs>256</Paragraphs>
  <Slides>50</Slides>
  <Notes>14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50</vt:i4>
      </vt:variant>
    </vt:vector>
  </HeadingPairs>
  <TitlesOfParts>
    <vt:vector size="55" baseType="lpstr">
      <vt:lpstr>ＭＳ Ｐゴシック</vt:lpstr>
      <vt:lpstr>Arial</vt:lpstr>
      <vt:lpstr>Calibri</vt:lpstr>
      <vt:lpstr>Office Theme</vt:lpstr>
      <vt:lpstr>1_Office Theme</vt:lpstr>
      <vt:lpstr>Body Paragraphs</vt:lpstr>
      <vt:lpstr>PEEL</vt:lpstr>
      <vt:lpstr>Topic Sentences</vt:lpstr>
      <vt:lpstr>Topic Sentences</vt:lpstr>
      <vt:lpstr>Topic Sentences</vt:lpstr>
      <vt:lpstr>Body Paragraphs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Body Paragraphs</vt:lpstr>
      <vt:lpstr>Body Paragraphs</vt:lpstr>
      <vt:lpstr>Drafting Your Body Paragraphs</vt:lpstr>
      <vt:lpstr>Body Paragraphs</vt:lpstr>
      <vt:lpstr>Introductions</vt:lpstr>
      <vt:lpstr>Introductions</vt:lpstr>
      <vt:lpstr>The Hook</vt:lpstr>
      <vt:lpstr>The Hook</vt:lpstr>
      <vt:lpstr>The Hook</vt:lpstr>
      <vt:lpstr>The Hook</vt:lpstr>
      <vt:lpstr>Background (Summary of Topic)</vt:lpstr>
      <vt:lpstr>Background (Summary of Topic)</vt:lpstr>
      <vt:lpstr>Background (Summary of Topic)</vt:lpstr>
      <vt:lpstr>Background (Summary of Topic)</vt:lpstr>
      <vt:lpstr>Background</vt:lpstr>
      <vt:lpstr>Introduction</vt:lpstr>
      <vt:lpstr>Example Introduction (Pg. 6)</vt:lpstr>
      <vt:lpstr>Introduction</vt:lpstr>
      <vt:lpstr>Conclusions</vt:lpstr>
      <vt:lpstr>Conclusions</vt:lpstr>
      <vt:lpstr>Restate the Thesis (in a slightly different way)</vt:lpstr>
      <vt:lpstr>Restate the Thesis (in a slightly different way)</vt:lpstr>
      <vt:lpstr>Restate the Thesis (in a slightly different way)</vt:lpstr>
      <vt:lpstr>PowerPoint Presentation</vt:lpstr>
      <vt:lpstr>Restate Your Points/Reasons (in a slightly different way)</vt:lpstr>
      <vt:lpstr>Catchy Final Ending</vt:lpstr>
      <vt:lpstr>Potential Catchy Endings (notice the text-to world connections from the movie to all of society)</vt:lpstr>
      <vt:lpstr>Potential Catchy Endings (notice the text-to world connections from the movie to all of society)</vt:lpstr>
      <vt:lpstr>Catchy Final Ending</vt:lpstr>
      <vt:lpstr>Potential Conclusion (Pg. 7)</vt:lpstr>
      <vt:lpstr>Conclusion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 Persuasive Essay</dc:title>
  <dc:creator>Microsoft Office User</dc:creator>
  <cp:lastModifiedBy>Chapman</cp:lastModifiedBy>
  <cp:revision>270</cp:revision>
  <cp:lastPrinted>2019-11-27T10:27:11Z</cp:lastPrinted>
  <dcterms:created xsi:type="dcterms:W3CDTF">2018-11-14T11:25:29Z</dcterms:created>
  <dcterms:modified xsi:type="dcterms:W3CDTF">2019-12-31T08:46:30Z</dcterms:modified>
</cp:coreProperties>
</file>